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7315200" cx="13716000"/>
  <p:notesSz cx="6858000" cy="9144000"/>
  <p:embeddedFontLst>
    <p:embeddedFont>
      <p:font typeface="Book Antiqu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04">
          <p15:clr>
            <a:srgbClr val="A4A3A4"/>
          </p15:clr>
        </p15:guide>
        <p15:guide id="2" pos="4320">
          <p15:clr>
            <a:srgbClr val="A4A3A4"/>
          </p15:clr>
        </p15:guide>
      </p15:sldGuideLst>
    </p:ext>
    <p:ext uri="http://customooxmlschemas.google.com/">
      <go:slidesCustomData xmlns:go="http://customooxmlschemas.google.com/" r:id="rId34" roundtripDataSignature="AMtx7mhlWifxn4L2DTQzm2bDX3OSERyN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41636F-CBD9-42DB-8ACC-4C041C5304A2}">
  <a:tblStyle styleId="{4041636F-CBD9-42DB-8ACC-4C041C5304A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04" orient="horz"/>
        <p:guide pos="432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ookAntiqua-bold.fntdata"/><Relationship Id="rId30" Type="http://schemas.openxmlformats.org/officeDocument/2006/relationships/font" Target="fonts/BookAntiqua-regular.fntdata"/><Relationship Id="rId11" Type="http://schemas.openxmlformats.org/officeDocument/2006/relationships/slide" Target="slides/slide5.xml"/><Relationship Id="rId33" Type="http://schemas.openxmlformats.org/officeDocument/2006/relationships/font" Target="fonts/BookAntiqua-boldItalic.fntdata"/><Relationship Id="rId10" Type="http://schemas.openxmlformats.org/officeDocument/2006/relationships/slide" Target="slides/slide4.xml"/><Relationship Id="rId32" Type="http://schemas.openxmlformats.org/officeDocument/2006/relationships/font" Target="fonts/BookAntiqua-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8" name="Google Shape;88;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course code and title</a:t>
            </a:r>
            <a:endParaRPr/>
          </a:p>
        </p:txBody>
      </p:sp>
      <p:sp>
        <p:nvSpPr>
          <p:cNvPr id="89" name="Google Shape;89;p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GB"/>
              <a:t>13 May 2021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0: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1: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2: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9f1cbd273_3_1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9f1cbd273_3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d9f1cbd273_3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9f1cbd273_1_6: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9f1cbd273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d9f1cbd273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9f1cbd273_1_14: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9f1cbd273_1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d9f1cbd273_1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9f1cbd273_1_22: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9f1cbd273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d9f1cbd273_1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3: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9f1cbd273_3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d9f1cbd273_3_17: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9f1cbd273_3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d9f1cbd273_3_24: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6: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9: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0: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9f1cbd273_3_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9f1cbd273_3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d9f1cbd273_3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2"/>
          <p:cNvSpPr txBox="1"/>
          <p:nvPr>
            <p:ph type="ctrTitle"/>
          </p:nvPr>
        </p:nvSpPr>
        <p:spPr>
          <a:xfrm>
            <a:off x="1028700" y="2272455"/>
            <a:ext cx="11658600" cy="156802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subTitle"/>
          </p:nvPr>
        </p:nvSpPr>
        <p:spPr>
          <a:xfrm>
            <a:off x="2057400" y="4145280"/>
            <a:ext cx="9601200" cy="186944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2"/>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2"/>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1"/>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1"/>
          <p:cNvSpPr txBox="1"/>
          <p:nvPr>
            <p:ph idx="1" type="body"/>
          </p:nvPr>
        </p:nvSpPr>
        <p:spPr>
          <a:xfrm rot="5400000">
            <a:off x="4444153" y="-2051471"/>
            <a:ext cx="4827694" cy="12344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1"/>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2"/>
          <p:cNvSpPr txBox="1"/>
          <p:nvPr>
            <p:ph type="title"/>
          </p:nvPr>
        </p:nvSpPr>
        <p:spPr>
          <a:xfrm rot="5400000">
            <a:off x="14109911" y="1099187"/>
            <a:ext cx="6241627" cy="46291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2"/>
          <p:cNvSpPr txBox="1"/>
          <p:nvPr>
            <p:ph idx="1" type="body"/>
          </p:nvPr>
        </p:nvSpPr>
        <p:spPr>
          <a:xfrm rot="5400000">
            <a:off x="4737312" y="-3415662"/>
            <a:ext cx="6241627" cy="136588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2"/>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2"/>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3"/>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3"/>
          <p:cNvSpPr txBox="1"/>
          <p:nvPr>
            <p:ph idx="1" type="body"/>
          </p:nvPr>
        </p:nvSpPr>
        <p:spPr>
          <a:xfrm>
            <a:off x="685800" y="1706882"/>
            <a:ext cx="12344400" cy="4827694"/>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3"/>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4"/>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4"/>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4"/>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5"/>
          <p:cNvSpPr txBox="1"/>
          <p:nvPr>
            <p:ph type="title"/>
          </p:nvPr>
        </p:nvSpPr>
        <p:spPr>
          <a:xfrm>
            <a:off x="1083470" y="4700695"/>
            <a:ext cx="11658600" cy="145288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5"/>
          <p:cNvSpPr txBox="1"/>
          <p:nvPr>
            <p:ph idx="1" type="body"/>
          </p:nvPr>
        </p:nvSpPr>
        <p:spPr>
          <a:xfrm>
            <a:off x="1083470" y="3100495"/>
            <a:ext cx="11658600" cy="1600199"/>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5"/>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5"/>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6"/>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6"/>
          <p:cNvSpPr txBox="1"/>
          <p:nvPr>
            <p:ph idx="1" type="body"/>
          </p:nvPr>
        </p:nvSpPr>
        <p:spPr>
          <a:xfrm>
            <a:off x="1028700" y="1706882"/>
            <a:ext cx="9144000" cy="4827694"/>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6"/>
          <p:cNvSpPr txBox="1"/>
          <p:nvPr>
            <p:ph idx="2" type="body"/>
          </p:nvPr>
        </p:nvSpPr>
        <p:spPr>
          <a:xfrm>
            <a:off x="10401300" y="1706882"/>
            <a:ext cx="9144000" cy="4827694"/>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6"/>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6"/>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7"/>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7"/>
          <p:cNvSpPr txBox="1"/>
          <p:nvPr>
            <p:ph idx="1" type="body"/>
          </p:nvPr>
        </p:nvSpPr>
        <p:spPr>
          <a:xfrm>
            <a:off x="685800" y="1637454"/>
            <a:ext cx="6060282" cy="682413"/>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7"/>
          <p:cNvSpPr txBox="1"/>
          <p:nvPr>
            <p:ph idx="2" type="body"/>
          </p:nvPr>
        </p:nvSpPr>
        <p:spPr>
          <a:xfrm>
            <a:off x="685800" y="2319867"/>
            <a:ext cx="6060282" cy="4214707"/>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7"/>
          <p:cNvSpPr txBox="1"/>
          <p:nvPr>
            <p:ph idx="3" type="body"/>
          </p:nvPr>
        </p:nvSpPr>
        <p:spPr>
          <a:xfrm>
            <a:off x="6967539" y="1637454"/>
            <a:ext cx="6062663" cy="682413"/>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7"/>
          <p:cNvSpPr txBox="1"/>
          <p:nvPr>
            <p:ph idx="4" type="body"/>
          </p:nvPr>
        </p:nvSpPr>
        <p:spPr>
          <a:xfrm>
            <a:off x="6967539" y="2319867"/>
            <a:ext cx="6062663" cy="4214707"/>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7"/>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7"/>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8"/>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8"/>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8"/>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8"/>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9"/>
          <p:cNvSpPr txBox="1"/>
          <p:nvPr>
            <p:ph type="title"/>
          </p:nvPr>
        </p:nvSpPr>
        <p:spPr>
          <a:xfrm>
            <a:off x="685801" y="291253"/>
            <a:ext cx="4512470" cy="12395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9"/>
          <p:cNvSpPr txBox="1"/>
          <p:nvPr>
            <p:ph idx="1" type="body"/>
          </p:nvPr>
        </p:nvSpPr>
        <p:spPr>
          <a:xfrm>
            <a:off x="5362576" y="291255"/>
            <a:ext cx="7667625" cy="6243321"/>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9"/>
          <p:cNvSpPr txBox="1"/>
          <p:nvPr>
            <p:ph idx="2" type="body"/>
          </p:nvPr>
        </p:nvSpPr>
        <p:spPr>
          <a:xfrm>
            <a:off x="685801" y="1530775"/>
            <a:ext cx="4512470" cy="500380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9"/>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9"/>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9"/>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0"/>
          <p:cNvSpPr txBox="1"/>
          <p:nvPr>
            <p:ph type="title"/>
          </p:nvPr>
        </p:nvSpPr>
        <p:spPr>
          <a:xfrm>
            <a:off x="2688432" y="5120640"/>
            <a:ext cx="8229600" cy="60452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0"/>
          <p:cNvSpPr/>
          <p:nvPr>
            <p:ph idx="2" type="pic"/>
          </p:nvPr>
        </p:nvSpPr>
        <p:spPr>
          <a:xfrm>
            <a:off x="2688432" y="653627"/>
            <a:ext cx="8229600" cy="438912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0"/>
          <p:cNvSpPr txBox="1"/>
          <p:nvPr>
            <p:ph idx="1" type="body"/>
          </p:nvPr>
        </p:nvSpPr>
        <p:spPr>
          <a:xfrm>
            <a:off x="2688432" y="5725161"/>
            <a:ext cx="8229600" cy="858519"/>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0"/>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0"/>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0"/>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
          <p:cNvSpPr txBox="1"/>
          <p:nvPr>
            <p:ph idx="1" type="body"/>
          </p:nvPr>
        </p:nvSpPr>
        <p:spPr>
          <a:xfrm>
            <a:off x="685800" y="1706882"/>
            <a:ext cx="12344400" cy="4827694"/>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1066800" y="2659592"/>
            <a:ext cx="11658600" cy="70675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alibri"/>
              <a:buNone/>
            </a:pPr>
            <a:br>
              <a:rPr lang="en-GB" sz="3200"/>
            </a:br>
            <a:endParaRPr sz="3200"/>
          </a:p>
        </p:txBody>
      </p:sp>
      <p:sp>
        <p:nvSpPr>
          <p:cNvPr id="93" name="Google Shape;93;p1"/>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94" name="Google Shape;94;p1"/>
          <p:cNvSpPr txBox="1"/>
          <p:nvPr>
            <p:ph idx="11" type="ftr"/>
          </p:nvPr>
        </p:nvSpPr>
        <p:spPr>
          <a:xfrm>
            <a:off x="3048000" y="6780108"/>
            <a:ext cx="9296400" cy="38946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5" name="Google Shape;95;p1"/>
          <p:cNvSpPr txBox="1"/>
          <p:nvPr/>
        </p:nvSpPr>
        <p:spPr>
          <a:xfrm>
            <a:off x="1066800" y="2209800"/>
            <a:ext cx="11658600" cy="115654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Calibri"/>
              <a:buNone/>
            </a:pPr>
            <a:br>
              <a:rPr b="0" i="0" lang="en-GB"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p:txBody>
      </p:sp>
      <p:sp>
        <p:nvSpPr>
          <p:cNvPr id="96" name="Google Shape;96;p1"/>
          <p:cNvSpPr txBox="1"/>
          <p:nvPr/>
        </p:nvSpPr>
        <p:spPr>
          <a:xfrm>
            <a:off x="3048000" y="1295400"/>
            <a:ext cx="7620000" cy="4648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88888"/>
              </a:buClr>
              <a:buSzPts val="2000"/>
              <a:buFont typeface="Arial"/>
              <a:buNone/>
            </a:pPr>
            <a:r>
              <a:t/>
            </a:r>
            <a:endParaRPr b="1" i="0" sz="2000" u="none" cap="none" strike="noStrike">
              <a:solidFill>
                <a:schemeClr val="dk1"/>
              </a:solidFill>
              <a:latin typeface="Book Antiqua"/>
              <a:ea typeface="Book Antiqua"/>
              <a:cs typeface="Book Antiqua"/>
              <a:sym typeface="Book Antiqua"/>
            </a:endParaRPr>
          </a:p>
          <a:p>
            <a:pPr indent="0" lvl="0" marL="0" marR="0" rtl="0" algn="ctr">
              <a:spcBef>
                <a:spcPts val="480"/>
              </a:spcBef>
              <a:spcAft>
                <a:spcPts val="0"/>
              </a:spcAft>
              <a:buClr>
                <a:srgbClr val="222222"/>
              </a:buClr>
              <a:buSzPts val="2400"/>
              <a:buFont typeface="Arial"/>
              <a:buNone/>
            </a:pPr>
            <a:r>
              <a:rPr b="0" i="0" lang="en-GB" sz="2400" u="none" cap="none" strike="noStrike">
                <a:solidFill>
                  <a:srgbClr val="222222"/>
                </a:solidFill>
                <a:latin typeface="Book Antiqua"/>
                <a:ea typeface="Book Antiqua"/>
                <a:cs typeface="Book Antiqua"/>
                <a:sym typeface="Book Antiqua"/>
              </a:rPr>
              <a:t>"Review-</a:t>
            </a:r>
            <a:r>
              <a:rPr lang="en-GB" sz="2400">
                <a:solidFill>
                  <a:srgbClr val="222222"/>
                </a:solidFill>
                <a:latin typeface="Book Antiqua"/>
                <a:ea typeface="Book Antiqua"/>
                <a:cs typeface="Book Antiqua"/>
                <a:sym typeface="Book Antiqua"/>
              </a:rPr>
              <a:t>II</a:t>
            </a:r>
            <a:r>
              <a:rPr b="0" i="0" lang="en-GB" sz="2400" u="none" cap="none" strike="noStrike">
                <a:solidFill>
                  <a:srgbClr val="222222"/>
                </a:solidFill>
                <a:latin typeface="Book Antiqua"/>
                <a:ea typeface="Book Antiqua"/>
                <a:cs typeface="Book Antiqua"/>
                <a:sym typeface="Book Antiqua"/>
              </a:rPr>
              <a:t> of Mini Project” </a:t>
            </a:r>
            <a:endParaRPr/>
          </a:p>
          <a:p>
            <a:pPr indent="0" lvl="0" marL="0" marR="0" rtl="0" algn="ctr">
              <a:spcBef>
                <a:spcPts val="480"/>
              </a:spcBef>
              <a:spcAft>
                <a:spcPts val="0"/>
              </a:spcAft>
              <a:buClr>
                <a:srgbClr val="222222"/>
              </a:buClr>
              <a:buSzPts val="2400"/>
              <a:buFont typeface="Arial"/>
              <a:buNone/>
            </a:pPr>
            <a:r>
              <a:rPr b="0" i="0" lang="en-GB" sz="2400" u="none" cap="none" strike="noStrike">
                <a:solidFill>
                  <a:srgbClr val="222222"/>
                </a:solidFill>
                <a:latin typeface="Book Antiqua"/>
                <a:ea typeface="Book Antiqua"/>
                <a:cs typeface="Book Antiqua"/>
                <a:sym typeface="Book Antiqua"/>
              </a:rPr>
              <a:t>for E-3 2016 CSE</a:t>
            </a:r>
            <a:endParaRPr/>
          </a:p>
          <a:p>
            <a:pPr indent="0" lvl="0" marL="0" marR="0" rtl="0" algn="ctr">
              <a:spcBef>
                <a:spcPts val="240"/>
              </a:spcBef>
              <a:spcAft>
                <a:spcPts val="0"/>
              </a:spcAft>
              <a:buClr>
                <a:srgbClr val="888888"/>
              </a:buClr>
              <a:buSzPts val="1200"/>
              <a:buFont typeface="Arial"/>
              <a:buNone/>
            </a:pPr>
            <a:r>
              <a:t/>
            </a:r>
            <a:endParaRPr b="0" i="1" sz="1200" u="sng" cap="none" strike="noStrike">
              <a:solidFill>
                <a:srgbClr val="222222"/>
              </a:solidFill>
              <a:latin typeface="Book Antiqua"/>
              <a:ea typeface="Book Antiqua"/>
              <a:cs typeface="Book Antiqua"/>
              <a:sym typeface="Book Antiqua"/>
            </a:endParaRPr>
          </a:p>
          <a:p>
            <a:pPr indent="0" lvl="0" marL="0" marR="0" rtl="0" algn="ctr">
              <a:spcBef>
                <a:spcPts val="360"/>
              </a:spcBef>
              <a:spcAft>
                <a:spcPts val="0"/>
              </a:spcAft>
              <a:buClr>
                <a:schemeClr val="dk1"/>
              </a:buClr>
              <a:buSzPts val="1800"/>
              <a:buFont typeface="Arial"/>
              <a:buNone/>
            </a:pPr>
            <a:r>
              <a:rPr b="1" i="1" lang="en-GB" sz="1800" u="none" cap="none" strike="noStrike">
                <a:solidFill>
                  <a:schemeClr val="dk1"/>
                </a:solidFill>
                <a:latin typeface="Book Antiqua"/>
                <a:ea typeface="Book Antiqua"/>
                <a:cs typeface="Book Antiqua"/>
                <a:sym typeface="Book Antiqua"/>
              </a:rPr>
              <a:t>Submitted as part of Mini Project. </a:t>
            </a:r>
            <a:endParaRPr/>
          </a:p>
          <a:p>
            <a:pPr indent="0" lvl="0" marL="0" marR="0" rtl="0" algn="ctr">
              <a:spcBef>
                <a:spcPts val="360"/>
              </a:spcBef>
              <a:spcAft>
                <a:spcPts val="0"/>
              </a:spcAft>
              <a:buClr>
                <a:srgbClr val="888888"/>
              </a:buClr>
              <a:buSzPts val="1800"/>
              <a:buFont typeface="Arial"/>
              <a:buNone/>
            </a:pPr>
            <a:r>
              <a:t/>
            </a:r>
            <a:endParaRPr b="1" i="1" sz="1800" u="none" cap="none" strike="noStrike">
              <a:solidFill>
                <a:schemeClr val="dk1"/>
              </a:solidFill>
              <a:latin typeface="Book Antiqua"/>
              <a:ea typeface="Book Antiqua"/>
              <a:cs typeface="Book Antiqua"/>
              <a:sym typeface="Book Antiqua"/>
            </a:endParaRPr>
          </a:p>
          <a:p>
            <a:pPr indent="0" lvl="0" marL="0" marR="0" rtl="0" algn="ctr">
              <a:spcBef>
                <a:spcPts val="320"/>
              </a:spcBef>
              <a:spcAft>
                <a:spcPts val="0"/>
              </a:spcAft>
              <a:buClr>
                <a:schemeClr val="dk1"/>
              </a:buClr>
              <a:buSzPts val="1600"/>
              <a:buFont typeface="Arial"/>
              <a:buNone/>
            </a:pPr>
            <a:r>
              <a:rPr b="1" i="0" lang="en-GB" sz="1600" u="none" cap="none" strike="noStrike">
                <a:solidFill>
                  <a:schemeClr val="dk1"/>
                </a:solidFill>
                <a:latin typeface="Book Antiqua"/>
                <a:ea typeface="Book Antiqua"/>
                <a:cs typeface="Book Antiqua"/>
                <a:sym typeface="Book Antiqua"/>
              </a:rPr>
              <a:t>M. Laxmi</a:t>
            </a:r>
            <a:r>
              <a:rPr b="1" lang="en-GB" sz="1600">
                <a:solidFill>
                  <a:schemeClr val="dk1"/>
                </a:solidFill>
                <a:latin typeface="Book Antiqua"/>
                <a:ea typeface="Book Antiqua"/>
                <a:cs typeface="Book Antiqua"/>
                <a:sym typeface="Book Antiqua"/>
              </a:rPr>
              <a:t>n</a:t>
            </a:r>
            <a:r>
              <a:rPr b="1" i="0" lang="en-GB" sz="1600" u="none" cap="none" strike="noStrike">
                <a:solidFill>
                  <a:schemeClr val="dk1"/>
                </a:solidFill>
                <a:latin typeface="Book Antiqua"/>
                <a:ea typeface="Book Antiqua"/>
                <a:cs typeface="Book Antiqua"/>
                <a:sym typeface="Book Antiqua"/>
              </a:rPr>
              <a:t>arayana</a:t>
            </a:r>
            <a:endParaRPr b="1" i="0" sz="1600" u="none" cap="none" strike="noStrike">
              <a:solidFill>
                <a:schemeClr val="dk1"/>
              </a:solidFill>
              <a:latin typeface="Book Antiqua"/>
              <a:ea typeface="Book Antiqua"/>
              <a:cs typeface="Book Antiqua"/>
              <a:sym typeface="Book Antiqua"/>
            </a:endParaRPr>
          </a:p>
          <a:p>
            <a:pPr indent="0" lvl="0" marL="0" marR="0" rtl="0" algn="ctr">
              <a:spcBef>
                <a:spcPts val="240"/>
              </a:spcBef>
              <a:spcAft>
                <a:spcPts val="0"/>
              </a:spcAft>
              <a:buClr>
                <a:schemeClr val="dk1"/>
              </a:buClr>
              <a:buSzPts val="1200"/>
              <a:buFont typeface="Arial"/>
              <a:buNone/>
            </a:pPr>
            <a:r>
              <a:rPr b="1" i="0" lang="en-GB" sz="1200" u="none" cap="none" strike="noStrike">
                <a:solidFill>
                  <a:schemeClr val="dk1"/>
                </a:solidFill>
                <a:latin typeface="Book Antiqua"/>
                <a:ea typeface="Book Antiqua"/>
                <a:cs typeface="Book Antiqua"/>
                <a:sym typeface="Book Antiqua"/>
              </a:rPr>
              <a:t>S160307</a:t>
            </a:r>
            <a:endParaRPr/>
          </a:p>
          <a:p>
            <a:pPr indent="0" lvl="0" marL="0" marR="0" rtl="0" algn="ctr">
              <a:spcBef>
                <a:spcPts val="320"/>
              </a:spcBef>
              <a:spcAft>
                <a:spcPts val="0"/>
              </a:spcAft>
              <a:buClr>
                <a:schemeClr val="dk1"/>
              </a:buClr>
              <a:buSzPts val="1600"/>
              <a:buFont typeface="Arial"/>
              <a:buNone/>
            </a:pPr>
            <a:r>
              <a:rPr b="1" i="0" lang="en-GB" sz="1600" u="none" cap="none" strike="noStrike">
                <a:solidFill>
                  <a:schemeClr val="dk1"/>
                </a:solidFill>
                <a:latin typeface="Book Antiqua"/>
                <a:ea typeface="Book Antiqua"/>
                <a:cs typeface="Book Antiqua"/>
                <a:sym typeface="Book Antiqua"/>
              </a:rPr>
              <a:t>G. Rajesh</a:t>
            </a:r>
            <a:endParaRPr/>
          </a:p>
          <a:p>
            <a:pPr indent="0" lvl="0" marL="0" marR="0" rtl="0" algn="ctr">
              <a:spcBef>
                <a:spcPts val="240"/>
              </a:spcBef>
              <a:spcAft>
                <a:spcPts val="0"/>
              </a:spcAft>
              <a:buClr>
                <a:schemeClr val="dk1"/>
              </a:buClr>
              <a:buSzPts val="1200"/>
              <a:buFont typeface="Arial"/>
              <a:buNone/>
            </a:pPr>
            <a:r>
              <a:rPr b="1" i="0" lang="en-GB" sz="1200" u="none" cap="none" strike="noStrike">
                <a:solidFill>
                  <a:schemeClr val="dk1"/>
                </a:solidFill>
                <a:latin typeface="Book Antiqua"/>
                <a:ea typeface="Book Antiqua"/>
                <a:cs typeface="Book Antiqua"/>
                <a:sym typeface="Book Antiqua"/>
              </a:rPr>
              <a:t>S160215</a:t>
            </a:r>
            <a:endParaRPr/>
          </a:p>
          <a:p>
            <a:pPr indent="0" lvl="0" marL="0" marR="0" rtl="0" algn="ctr">
              <a:spcBef>
                <a:spcPts val="320"/>
              </a:spcBef>
              <a:spcAft>
                <a:spcPts val="0"/>
              </a:spcAft>
              <a:buClr>
                <a:schemeClr val="dk1"/>
              </a:buClr>
              <a:buSzPts val="1600"/>
              <a:buFont typeface="Arial"/>
              <a:buNone/>
            </a:pPr>
            <a:r>
              <a:rPr b="1" i="0" lang="en-GB" sz="1600" u="none" cap="none" strike="noStrike">
                <a:solidFill>
                  <a:schemeClr val="dk1"/>
                </a:solidFill>
                <a:latin typeface="Book Antiqua"/>
                <a:ea typeface="Book Antiqua"/>
                <a:cs typeface="Book Antiqua"/>
                <a:sym typeface="Book Antiqua"/>
              </a:rPr>
              <a:t>K.E Padma Kumar</a:t>
            </a:r>
            <a:endParaRPr/>
          </a:p>
          <a:p>
            <a:pPr indent="0" lvl="0" marL="0" marR="0" rtl="0" algn="ctr">
              <a:spcBef>
                <a:spcPts val="240"/>
              </a:spcBef>
              <a:spcAft>
                <a:spcPts val="0"/>
              </a:spcAft>
              <a:buClr>
                <a:schemeClr val="dk1"/>
              </a:buClr>
              <a:buSzPts val="1200"/>
              <a:buFont typeface="Arial"/>
              <a:buNone/>
            </a:pPr>
            <a:r>
              <a:rPr b="1" i="0" lang="en-GB" sz="1200" u="none" cap="none" strike="noStrike">
                <a:solidFill>
                  <a:schemeClr val="dk1"/>
                </a:solidFill>
                <a:latin typeface="Book Antiqua"/>
                <a:ea typeface="Book Antiqua"/>
                <a:cs typeface="Book Antiqua"/>
                <a:sym typeface="Book Antiqua"/>
              </a:rPr>
              <a:t>S160499</a:t>
            </a:r>
            <a:endParaRPr b="1" i="0" sz="1600" u="none" cap="none" strike="noStrike">
              <a:solidFill>
                <a:schemeClr val="dk1"/>
              </a:solidFill>
              <a:latin typeface="Book Antiqua"/>
              <a:ea typeface="Book Antiqua"/>
              <a:cs typeface="Book Antiqua"/>
              <a:sym typeface="Book Antiqua"/>
            </a:endParaRPr>
          </a:p>
          <a:p>
            <a:pPr indent="0" lvl="0" marL="0" marR="0" rtl="0" algn="ctr">
              <a:spcBef>
                <a:spcPts val="320"/>
              </a:spcBef>
              <a:spcAft>
                <a:spcPts val="0"/>
              </a:spcAft>
              <a:buClr>
                <a:schemeClr val="dk1"/>
              </a:buClr>
              <a:buSzPts val="1600"/>
              <a:buFont typeface="Arial"/>
              <a:buNone/>
            </a:pPr>
            <a:r>
              <a:rPr b="1" i="0" lang="en-GB" sz="1600" u="none" cap="none" strike="noStrike">
                <a:solidFill>
                  <a:schemeClr val="dk1"/>
                </a:solidFill>
                <a:latin typeface="Book Antiqua"/>
                <a:ea typeface="Book Antiqua"/>
                <a:cs typeface="Book Antiqua"/>
                <a:sym typeface="Book Antiqua"/>
              </a:rPr>
              <a:t>Y. Sai Krishna</a:t>
            </a:r>
            <a:endParaRPr/>
          </a:p>
          <a:p>
            <a:pPr indent="0" lvl="0" marL="0" marR="0" rtl="0" algn="ctr">
              <a:spcBef>
                <a:spcPts val="240"/>
              </a:spcBef>
              <a:spcAft>
                <a:spcPts val="0"/>
              </a:spcAft>
              <a:buClr>
                <a:schemeClr val="dk1"/>
              </a:buClr>
              <a:buSzPts val="1200"/>
              <a:buFont typeface="Arial"/>
              <a:buNone/>
            </a:pPr>
            <a:r>
              <a:rPr b="1" i="0" lang="en-GB" sz="1200" u="none" cap="none" strike="noStrike">
                <a:solidFill>
                  <a:schemeClr val="dk1"/>
                </a:solidFill>
                <a:latin typeface="Book Antiqua"/>
                <a:ea typeface="Book Antiqua"/>
                <a:cs typeface="Book Antiqua"/>
                <a:sym typeface="Book Antiqua"/>
              </a:rPr>
              <a:t>S160821</a:t>
            </a:r>
            <a:endParaRPr/>
          </a:p>
          <a:p>
            <a:pPr indent="0" lvl="0" marL="0" marR="0" rtl="0" algn="ctr">
              <a:spcBef>
                <a:spcPts val="240"/>
              </a:spcBef>
              <a:spcAft>
                <a:spcPts val="0"/>
              </a:spcAft>
              <a:buClr>
                <a:schemeClr val="dk1"/>
              </a:buClr>
              <a:buSzPts val="1200"/>
              <a:buFont typeface="Arial"/>
              <a:buNone/>
            </a:pPr>
            <a:r>
              <a:t/>
            </a:r>
            <a:endParaRPr/>
          </a:p>
          <a:p>
            <a:pPr indent="0" lvl="0" marL="0" marR="0" rtl="0" algn="ctr">
              <a:spcBef>
                <a:spcPts val="280"/>
              </a:spcBef>
              <a:spcAft>
                <a:spcPts val="0"/>
              </a:spcAft>
              <a:buClr>
                <a:srgbClr val="202124"/>
              </a:buClr>
              <a:buSzPts val="1400"/>
              <a:buFont typeface="Arial"/>
              <a:buNone/>
            </a:pPr>
            <a:r>
              <a:rPr b="0" i="0" lang="en-GB" sz="1400" u="none" cap="none" strike="noStrike">
                <a:solidFill>
                  <a:srgbClr val="202124"/>
                </a:solidFill>
                <a:latin typeface="Book Antiqua"/>
                <a:ea typeface="Book Antiqua"/>
                <a:cs typeface="Book Antiqua"/>
                <a:sym typeface="Book Antiqua"/>
              </a:rPr>
              <a:t>Under the Supervision of:</a:t>
            </a:r>
            <a:endParaRPr/>
          </a:p>
          <a:p>
            <a:pPr indent="0" lvl="0" marL="0" marR="0" rtl="0" algn="ctr">
              <a:spcBef>
                <a:spcPts val="400"/>
              </a:spcBef>
              <a:spcAft>
                <a:spcPts val="0"/>
              </a:spcAft>
              <a:buClr>
                <a:schemeClr val="dk1"/>
              </a:buClr>
              <a:buSzPts val="2000"/>
              <a:buFont typeface="Arial"/>
              <a:buNone/>
            </a:pPr>
            <a:r>
              <a:rPr b="1" i="0" lang="en-GB" sz="2000" u="none" cap="none" strike="noStrike">
                <a:solidFill>
                  <a:schemeClr val="dk1"/>
                </a:solidFill>
                <a:latin typeface="Book Antiqua"/>
                <a:ea typeface="Book Antiqua"/>
                <a:cs typeface="Book Antiqua"/>
                <a:sym typeface="Book Antiqua"/>
              </a:rPr>
              <a:t>T. Anil Kumar </a:t>
            </a:r>
            <a:endParaRPr/>
          </a:p>
          <a:p>
            <a:pPr indent="0" lvl="0" marL="0" marR="0" rtl="0" algn="ctr">
              <a:spcBef>
                <a:spcPts val="240"/>
              </a:spcBef>
              <a:spcAft>
                <a:spcPts val="0"/>
              </a:spcAft>
              <a:buClr>
                <a:schemeClr val="dk1"/>
              </a:buClr>
              <a:buSzPts val="1200"/>
              <a:buFont typeface="Arial"/>
              <a:buNone/>
            </a:pPr>
            <a:r>
              <a:rPr b="0" i="0" lang="en-GB" sz="1200" u="none" cap="none" strike="noStrike">
                <a:solidFill>
                  <a:schemeClr val="dk1"/>
                </a:solidFill>
                <a:latin typeface="Book Antiqua"/>
                <a:ea typeface="Book Antiqua"/>
                <a:cs typeface="Book Antiqua"/>
                <a:sym typeface="Book Antiqua"/>
              </a:rPr>
              <a:t>Department of Computer Science and Engineering</a:t>
            </a:r>
            <a:endParaRPr/>
          </a:p>
          <a:p>
            <a:pPr indent="0" lvl="0" marL="0" marR="0" rtl="0" algn="ctr">
              <a:spcBef>
                <a:spcPts val="240"/>
              </a:spcBef>
              <a:spcAft>
                <a:spcPts val="0"/>
              </a:spcAft>
              <a:buClr>
                <a:schemeClr val="dk1"/>
              </a:buClr>
              <a:buSzPts val="1200"/>
              <a:buFont typeface="Arial"/>
              <a:buNone/>
            </a:pPr>
            <a:r>
              <a:rPr b="0" i="0" lang="en-GB" sz="1200" u="none" cap="none" strike="noStrike">
                <a:solidFill>
                  <a:schemeClr val="dk1"/>
                </a:solidFill>
                <a:latin typeface="Book Antiqua"/>
                <a:ea typeface="Book Antiqua"/>
                <a:cs typeface="Book Antiqua"/>
                <a:sym typeface="Book Antiqua"/>
              </a:rPr>
              <a:t>Rajiv Gandhi University of Knowledge Technologies</a:t>
            </a:r>
            <a:endParaRPr/>
          </a:p>
          <a:p>
            <a:pPr indent="0" lvl="0" marL="0" marR="0" rtl="0" algn="ctr">
              <a:spcBef>
                <a:spcPts val="240"/>
              </a:spcBef>
              <a:spcAft>
                <a:spcPts val="0"/>
              </a:spcAft>
              <a:buClr>
                <a:schemeClr val="dk1"/>
              </a:buClr>
              <a:buSzPts val="1200"/>
              <a:buFont typeface="Arial"/>
              <a:buNone/>
            </a:pPr>
            <a:r>
              <a:rPr b="0" i="0" lang="en-GB" sz="1200" u="none" cap="none" strike="noStrike">
                <a:solidFill>
                  <a:schemeClr val="dk1"/>
                </a:solidFill>
                <a:latin typeface="Book Antiqua"/>
                <a:ea typeface="Book Antiqua"/>
                <a:cs typeface="Book Antiqua"/>
                <a:sym typeface="Book Antiqua"/>
              </a:rPr>
              <a:t>Srikakulam – 532402</a:t>
            </a:r>
            <a:endParaRPr/>
          </a:p>
          <a:p>
            <a:pPr indent="0" lvl="0" marL="0" marR="0" rtl="0" algn="ctr">
              <a:spcBef>
                <a:spcPts val="320"/>
              </a:spcBef>
              <a:spcAft>
                <a:spcPts val="0"/>
              </a:spcAft>
              <a:buClr>
                <a:schemeClr val="dk1"/>
              </a:buClr>
              <a:buSzPts val="1600"/>
              <a:buFont typeface="Arial"/>
              <a:buNone/>
            </a:pPr>
            <a:r>
              <a:rPr b="0" i="0" lang="en-GB" sz="1600" u="none" cap="none" strike="noStrike">
                <a:solidFill>
                  <a:schemeClr val="dk1"/>
                </a:solidFill>
                <a:latin typeface="Book Antiqua"/>
                <a:ea typeface="Book Antiqua"/>
                <a:cs typeface="Book Antiqua"/>
                <a:sym typeface="Book Antiqua"/>
              </a:rPr>
              <a:t>Email: anilkumar10491@gmail.com</a:t>
            </a:r>
            <a:endParaRPr/>
          </a:p>
          <a:p>
            <a:pPr indent="0" lvl="0" marL="0" marR="0" rtl="0" algn="ctr">
              <a:spcBef>
                <a:spcPts val="320"/>
              </a:spcBef>
              <a:spcAft>
                <a:spcPts val="0"/>
              </a:spcAft>
              <a:buClr>
                <a:srgbClr val="888888"/>
              </a:buClr>
              <a:buSzPts val="1600"/>
              <a:buFont typeface="Arial"/>
              <a:buNone/>
            </a:pPr>
            <a:r>
              <a:t/>
            </a:r>
            <a:endParaRPr b="0" i="0" sz="1600" u="none" cap="none" strike="noStrike">
              <a:solidFill>
                <a:schemeClr val="dk1"/>
              </a:solidFill>
              <a:latin typeface="Book Antiqua"/>
              <a:ea typeface="Book Antiqua"/>
              <a:cs typeface="Book Antiqua"/>
              <a:sym typeface="Book Antiqua"/>
            </a:endParaRPr>
          </a:p>
        </p:txBody>
      </p:sp>
      <p:sp>
        <p:nvSpPr>
          <p:cNvPr id="97" name="Google Shape;97;p1"/>
          <p:cNvSpPr txBox="1"/>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8" name="Google Shape;98;p1"/>
          <p:cNvSpPr txBox="1"/>
          <p:nvPr/>
        </p:nvSpPr>
        <p:spPr>
          <a:xfrm>
            <a:off x="3048000" y="6780108"/>
            <a:ext cx="9296400" cy="38946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rgbClr val="888888"/>
              </a:solidFill>
              <a:latin typeface="Calibri"/>
              <a:ea typeface="Calibri"/>
              <a:cs typeface="Calibri"/>
              <a:sym typeface="Calibri"/>
            </a:endParaRPr>
          </a:p>
          <a:p>
            <a:pPr indent="0" lvl="0" marL="0" marR="0" rtl="0" algn="ctr">
              <a:spcBef>
                <a:spcPts val="0"/>
              </a:spcBef>
              <a:spcAft>
                <a:spcPts val="0"/>
              </a:spcAft>
              <a:buNone/>
            </a:pPr>
            <a:r>
              <a:t/>
            </a:r>
            <a:endParaRPr b="0" i="0" sz="1200" u="none" cap="none" strike="noStrike">
              <a:solidFill>
                <a:srgbClr val="888888"/>
              </a:solidFill>
              <a:latin typeface="Calibri"/>
              <a:ea typeface="Calibri"/>
              <a:cs typeface="Calibri"/>
              <a:sym typeface="Calibri"/>
            </a:endParaRPr>
          </a:p>
        </p:txBody>
      </p:sp>
      <p:pic>
        <p:nvPicPr>
          <p:cNvPr descr="RGUKT" id="99" name="Google Shape;99;p1"/>
          <p:cNvPicPr preferRelativeResize="0"/>
          <p:nvPr/>
        </p:nvPicPr>
        <p:blipFill rotWithShape="1">
          <a:blip r:embed="rId3">
            <a:alphaModFix/>
          </a:blip>
          <a:srcRect b="0" l="0" r="0" t="0"/>
          <a:stretch/>
        </p:blipFill>
        <p:spPr>
          <a:xfrm>
            <a:off x="6161087" y="23191"/>
            <a:ext cx="1393825" cy="1722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9"/>
          <p:cNvSpPr txBox="1"/>
          <p:nvPr/>
        </p:nvSpPr>
        <p:spPr>
          <a:xfrm>
            <a:off x="597159" y="345233"/>
            <a:ext cx="6794241" cy="559836"/>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dk1"/>
              </a:buClr>
              <a:buSzPts val="2700"/>
              <a:buFont typeface="Times New Roman"/>
              <a:buNone/>
            </a:pPr>
            <a:r>
              <a:rPr lang="en-GB" sz="2700">
                <a:solidFill>
                  <a:schemeClr val="dk1"/>
                </a:solidFill>
                <a:latin typeface="Times New Roman"/>
                <a:ea typeface="Times New Roman"/>
                <a:cs typeface="Times New Roman"/>
                <a:sym typeface="Times New Roman"/>
              </a:rPr>
              <a:t>Phase 1: Dataset Inclusion &amp; Pre-processing</a:t>
            </a:r>
            <a:endParaRPr/>
          </a:p>
          <a:p>
            <a:pPr indent="0" lvl="0" marL="0" marR="0" rtl="0" algn="ctr">
              <a:spcBef>
                <a:spcPts val="0"/>
              </a:spcBef>
              <a:spcAft>
                <a:spcPts val="0"/>
              </a:spcAft>
              <a:buClr>
                <a:schemeClr val="dk1"/>
              </a:buClr>
              <a:buSzPts val="2700"/>
              <a:buFont typeface="Calibri"/>
              <a:buNone/>
            </a:pPr>
            <a:r>
              <a:t/>
            </a:r>
            <a:endParaRPr sz="2700">
              <a:solidFill>
                <a:schemeClr val="dk1"/>
              </a:solidFill>
              <a:latin typeface="Times New Roman"/>
              <a:ea typeface="Times New Roman"/>
              <a:cs typeface="Times New Roman"/>
              <a:sym typeface="Times New Roman"/>
            </a:endParaRPr>
          </a:p>
        </p:txBody>
      </p:sp>
      <p:sp>
        <p:nvSpPr>
          <p:cNvPr id="181" name="Google Shape;181;p9"/>
          <p:cNvSpPr txBox="1"/>
          <p:nvPr/>
        </p:nvSpPr>
        <p:spPr>
          <a:xfrm>
            <a:off x="762000" y="905068"/>
            <a:ext cx="12496799" cy="5952931"/>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5000"/>
              </a:lnSpc>
              <a:spcBef>
                <a:spcPts val="0"/>
              </a:spcBef>
              <a:spcAft>
                <a:spcPts val="0"/>
              </a:spcAft>
              <a:buClr>
                <a:schemeClr val="dk1"/>
              </a:buClr>
              <a:buSzPct val="100000"/>
              <a:buFont typeface="Arial"/>
              <a:buNone/>
            </a:pPr>
            <a:r>
              <a:rPr b="1" lang="en-GB" sz="1800">
                <a:solidFill>
                  <a:schemeClr val="dk1"/>
                </a:solidFill>
                <a:latin typeface="Times New Roman"/>
                <a:ea typeface="Times New Roman"/>
                <a:cs typeface="Times New Roman"/>
                <a:sym typeface="Times New Roman"/>
              </a:rPr>
              <a:t>Dataset Inclusion:</a:t>
            </a:r>
            <a:endParaRPr/>
          </a:p>
          <a:p>
            <a:pPr indent="0" lvl="0" marL="0" marR="0" rtl="0" algn="l">
              <a:lnSpc>
                <a:spcPct val="95000"/>
              </a:lnSpc>
              <a:spcBef>
                <a:spcPts val="333"/>
              </a:spcBef>
              <a:spcAft>
                <a:spcPts val="0"/>
              </a:spcAft>
              <a:buClr>
                <a:schemeClr val="dk1"/>
              </a:buClr>
              <a:buSzPct val="100000"/>
              <a:buFont typeface="Arial"/>
              <a:buNone/>
            </a:pPr>
            <a:r>
              <a:rPr lang="en-GB" sz="1800">
                <a:solidFill>
                  <a:schemeClr val="dk1"/>
                </a:solidFill>
                <a:latin typeface="Times New Roman"/>
                <a:ea typeface="Times New Roman"/>
                <a:cs typeface="Times New Roman"/>
                <a:sym typeface="Times New Roman"/>
              </a:rPr>
              <a:t> In this phase,  the facial dataset is uploaded into Google drive and mount the drive to the Google Co Lab.</a:t>
            </a:r>
            <a:endParaRPr/>
          </a:p>
          <a:p>
            <a:pPr indent="0" lvl="0" marL="0" marR="0" rtl="0" algn="l">
              <a:lnSpc>
                <a:spcPct val="95000"/>
              </a:lnSpc>
              <a:spcBef>
                <a:spcPts val="333"/>
              </a:spcBef>
              <a:spcAft>
                <a:spcPts val="0"/>
              </a:spcAft>
              <a:buClr>
                <a:schemeClr val="dk1"/>
              </a:buClr>
              <a:buSzPct val="1000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5000"/>
              </a:lnSpc>
              <a:spcBef>
                <a:spcPts val="333"/>
              </a:spcBef>
              <a:spcAft>
                <a:spcPts val="0"/>
              </a:spcAft>
              <a:buClr>
                <a:schemeClr val="dk1"/>
              </a:buClr>
              <a:buSzPct val="1000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5000"/>
              </a:lnSpc>
              <a:spcBef>
                <a:spcPts val="333"/>
              </a:spcBef>
              <a:spcAft>
                <a:spcPts val="0"/>
              </a:spcAft>
              <a:buClr>
                <a:schemeClr val="dk1"/>
              </a:buClr>
              <a:buSzPct val="100000"/>
              <a:buFont typeface="Arial"/>
              <a:buNone/>
            </a:pPr>
            <a:r>
              <a:t/>
            </a:r>
            <a:endParaRPr b="1" sz="1800">
              <a:solidFill>
                <a:schemeClr val="dk1"/>
              </a:solidFill>
              <a:latin typeface="Calibri"/>
              <a:ea typeface="Calibri"/>
              <a:cs typeface="Calibri"/>
              <a:sym typeface="Calibri"/>
            </a:endParaRPr>
          </a:p>
          <a:p>
            <a:pPr indent="0" lvl="0" marL="0" marR="0" rtl="0" algn="l">
              <a:lnSpc>
                <a:spcPct val="95000"/>
              </a:lnSpc>
              <a:spcBef>
                <a:spcPts val="333"/>
              </a:spcBef>
              <a:spcAft>
                <a:spcPts val="0"/>
              </a:spcAft>
              <a:buClr>
                <a:schemeClr val="dk1"/>
              </a:buClr>
              <a:buSzPct val="100000"/>
              <a:buFont typeface="Arial"/>
              <a:buNone/>
            </a:pPr>
            <a:r>
              <a:t/>
            </a:r>
            <a:endParaRPr b="1" sz="1800">
              <a:solidFill>
                <a:schemeClr val="dk1"/>
              </a:solidFill>
              <a:latin typeface="Calibri"/>
              <a:ea typeface="Calibri"/>
              <a:cs typeface="Calibri"/>
              <a:sym typeface="Calibri"/>
            </a:endParaRPr>
          </a:p>
          <a:p>
            <a:pPr indent="0" lvl="0" marL="0" marR="0" rtl="0" algn="l">
              <a:lnSpc>
                <a:spcPct val="95000"/>
              </a:lnSpc>
              <a:spcBef>
                <a:spcPts val="333"/>
              </a:spcBef>
              <a:spcAft>
                <a:spcPts val="0"/>
              </a:spcAft>
              <a:buClr>
                <a:schemeClr val="dk1"/>
              </a:buClr>
              <a:buSzPct val="100000"/>
              <a:buFont typeface="Arial"/>
              <a:buNone/>
            </a:pPr>
            <a:r>
              <a:t/>
            </a:r>
            <a:endParaRPr b="1" sz="1800">
              <a:solidFill>
                <a:schemeClr val="dk1"/>
              </a:solidFill>
              <a:latin typeface="Calibri"/>
              <a:ea typeface="Calibri"/>
              <a:cs typeface="Calibri"/>
              <a:sym typeface="Calibri"/>
            </a:endParaRPr>
          </a:p>
          <a:p>
            <a:pPr indent="0" lvl="0" marL="0" marR="0" rtl="0" algn="l">
              <a:lnSpc>
                <a:spcPct val="95000"/>
              </a:lnSpc>
              <a:spcBef>
                <a:spcPts val="333"/>
              </a:spcBef>
              <a:spcAft>
                <a:spcPts val="0"/>
              </a:spcAft>
              <a:buClr>
                <a:schemeClr val="dk1"/>
              </a:buClr>
              <a:buSzPct val="100000"/>
              <a:buFont typeface="Arial"/>
              <a:buNone/>
            </a:pPr>
            <a:r>
              <a:t/>
            </a:r>
            <a:endParaRPr b="1" sz="1800">
              <a:solidFill>
                <a:schemeClr val="dk1"/>
              </a:solidFill>
              <a:latin typeface="Calibri"/>
              <a:ea typeface="Calibri"/>
              <a:cs typeface="Calibri"/>
              <a:sym typeface="Calibri"/>
            </a:endParaRPr>
          </a:p>
          <a:p>
            <a:pPr indent="0" lvl="0" marL="0" marR="0" rtl="0" algn="l">
              <a:lnSpc>
                <a:spcPct val="95000"/>
              </a:lnSpc>
              <a:spcBef>
                <a:spcPts val="333"/>
              </a:spcBef>
              <a:spcAft>
                <a:spcPts val="0"/>
              </a:spcAft>
              <a:buClr>
                <a:schemeClr val="dk1"/>
              </a:buClr>
              <a:buSzPct val="100000"/>
              <a:buFont typeface="Arial"/>
              <a:buNone/>
            </a:pPr>
            <a:r>
              <a:t/>
            </a:r>
            <a:endParaRPr b="1" sz="1800">
              <a:solidFill>
                <a:schemeClr val="dk1"/>
              </a:solidFill>
              <a:latin typeface="Calibri"/>
              <a:ea typeface="Calibri"/>
              <a:cs typeface="Calibri"/>
              <a:sym typeface="Calibri"/>
            </a:endParaRPr>
          </a:p>
          <a:p>
            <a:pPr indent="0" lvl="0" marL="0" marR="0" rtl="0" algn="l">
              <a:lnSpc>
                <a:spcPct val="95000"/>
              </a:lnSpc>
              <a:spcBef>
                <a:spcPts val="333"/>
              </a:spcBef>
              <a:spcAft>
                <a:spcPts val="0"/>
              </a:spcAft>
              <a:buClr>
                <a:schemeClr val="dk1"/>
              </a:buClr>
              <a:buSzPct val="100000"/>
              <a:buFont typeface="Arial"/>
              <a:buNone/>
            </a:pPr>
            <a:r>
              <a:t/>
            </a:r>
            <a:endParaRPr b="1" sz="1800">
              <a:solidFill>
                <a:schemeClr val="dk1"/>
              </a:solidFill>
              <a:latin typeface="Calibri"/>
              <a:ea typeface="Calibri"/>
              <a:cs typeface="Calibri"/>
              <a:sym typeface="Calibri"/>
            </a:endParaRPr>
          </a:p>
          <a:p>
            <a:pPr indent="0" lvl="0" marL="0" marR="0" rtl="0" algn="l">
              <a:lnSpc>
                <a:spcPct val="95000"/>
              </a:lnSpc>
              <a:spcBef>
                <a:spcPts val="333"/>
              </a:spcBef>
              <a:spcAft>
                <a:spcPts val="0"/>
              </a:spcAft>
              <a:buClr>
                <a:schemeClr val="dk1"/>
              </a:buClr>
              <a:buSzPct val="100000"/>
              <a:buFont typeface="Arial"/>
              <a:buNone/>
            </a:pPr>
            <a:r>
              <a:rPr b="1" lang="en-GB" sz="1800">
                <a:solidFill>
                  <a:schemeClr val="dk1"/>
                </a:solidFill>
                <a:latin typeface="Calibri"/>
                <a:ea typeface="Calibri"/>
                <a:cs typeface="Calibri"/>
                <a:sym typeface="Calibri"/>
              </a:rPr>
              <a:t>DATA SET: </a:t>
            </a:r>
            <a:endParaRPr sz="1800">
              <a:solidFill>
                <a:schemeClr val="dk1"/>
              </a:solidFill>
              <a:latin typeface="Calibri"/>
              <a:ea typeface="Calibri"/>
              <a:cs typeface="Calibri"/>
              <a:sym typeface="Calibri"/>
            </a:endParaRPr>
          </a:p>
          <a:p>
            <a:pPr indent="0" lvl="0" marL="0" marR="0" rtl="0" algn="l">
              <a:spcBef>
                <a:spcPts val="333"/>
              </a:spcBef>
              <a:spcAft>
                <a:spcPts val="0"/>
              </a:spcAft>
              <a:buClr>
                <a:schemeClr val="dk1"/>
              </a:buClr>
              <a:buSzPct val="100000"/>
              <a:buFont typeface="Arial"/>
              <a:buNone/>
            </a:pPr>
            <a:r>
              <a:rPr lang="en-GB" sz="1800">
                <a:solidFill>
                  <a:schemeClr val="dk1"/>
                </a:solidFill>
                <a:latin typeface="Calibri"/>
                <a:ea typeface="Calibri"/>
                <a:cs typeface="Calibri"/>
                <a:sym typeface="Calibri"/>
              </a:rPr>
              <a:t> https://www.kaggle.com/jonathanoheix/face-expression-recognition-dataset</a:t>
            </a:r>
            <a:endParaRPr sz="1800">
              <a:solidFill>
                <a:schemeClr val="dk1"/>
              </a:solidFill>
              <a:latin typeface="Calibri"/>
              <a:ea typeface="Calibri"/>
              <a:cs typeface="Calibri"/>
              <a:sym typeface="Calibri"/>
            </a:endParaRPr>
          </a:p>
          <a:p>
            <a:pPr indent="0" lvl="0" marL="0" marR="0" rtl="0" algn="l">
              <a:spcBef>
                <a:spcPts val="333"/>
              </a:spcBef>
              <a:spcAft>
                <a:spcPts val="0"/>
              </a:spcAft>
              <a:buClr>
                <a:schemeClr val="dk1"/>
              </a:buClr>
              <a:buSzPct val="1000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5000"/>
              </a:lnSpc>
              <a:spcBef>
                <a:spcPts val="333"/>
              </a:spcBef>
              <a:spcAft>
                <a:spcPts val="0"/>
              </a:spcAft>
              <a:buClr>
                <a:schemeClr val="dk1"/>
              </a:buClr>
              <a:buSzPct val="100000"/>
              <a:buFont typeface="Arial"/>
              <a:buNone/>
            </a:pPr>
            <a:r>
              <a:rPr lang="en-GB" sz="1800">
                <a:solidFill>
                  <a:schemeClr val="dk1"/>
                </a:solidFill>
                <a:latin typeface="Times New Roman"/>
                <a:ea typeface="Times New Roman"/>
                <a:cs typeface="Times New Roman"/>
                <a:sym typeface="Times New Roman"/>
              </a:rPr>
              <a:t>Later We have to  perform </a:t>
            </a:r>
            <a:endParaRPr/>
          </a:p>
          <a:p>
            <a:pPr indent="-342900" lvl="0" marL="342900" marR="0" rtl="0" algn="l">
              <a:lnSpc>
                <a:spcPct val="95000"/>
              </a:lnSpc>
              <a:spcBef>
                <a:spcPts val="333"/>
              </a:spcBef>
              <a:spcAft>
                <a:spcPts val="0"/>
              </a:spcAft>
              <a:buClr>
                <a:schemeClr val="dk1"/>
              </a:buClr>
              <a:buSzPct val="100000"/>
              <a:buFont typeface="Noto Sans Symbols"/>
              <a:buChar char="▪"/>
            </a:pPr>
            <a:r>
              <a:rPr lang="en-GB" sz="1800">
                <a:solidFill>
                  <a:schemeClr val="dk1"/>
                </a:solidFill>
                <a:latin typeface="Times New Roman"/>
                <a:ea typeface="Times New Roman"/>
                <a:cs typeface="Times New Roman"/>
                <a:sym typeface="Times New Roman"/>
              </a:rPr>
              <a:t>Cleaning of the Collected Data  like removing the corrupted files</a:t>
            </a:r>
            <a:endParaRPr/>
          </a:p>
          <a:p>
            <a:pPr indent="-342900" lvl="0" marL="342900" marR="0" rtl="0" algn="l">
              <a:lnSpc>
                <a:spcPct val="95000"/>
              </a:lnSpc>
              <a:spcBef>
                <a:spcPts val="333"/>
              </a:spcBef>
              <a:spcAft>
                <a:spcPts val="0"/>
              </a:spcAft>
              <a:buClr>
                <a:schemeClr val="dk1"/>
              </a:buClr>
              <a:buSzPct val="100000"/>
              <a:buFont typeface="Noto Sans Symbols"/>
              <a:buChar char="▪"/>
            </a:pPr>
            <a:r>
              <a:rPr lang="en-GB" sz="1800">
                <a:solidFill>
                  <a:schemeClr val="dk1"/>
                </a:solidFill>
                <a:latin typeface="Times New Roman"/>
                <a:ea typeface="Times New Roman"/>
                <a:cs typeface="Times New Roman"/>
                <a:sym typeface="Times New Roman"/>
              </a:rPr>
              <a:t>Normalization and Augmentation of the Images in the data set</a:t>
            </a:r>
            <a:endParaRPr/>
          </a:p>
          <a:p>
            <a:pPr indent="-342900" lvl="0" marL="342900" marR="0" rtl="0" algn="l">
              <a:lnSpc>
                <a:spcPct val="95000"/>
              </a:lnSpc>
              <a:spcBef>
                <a:spcPts val="333"/>
              </a:spcBef>
              <a:spcAft>
                <a:spcPts val="0"/>
              </a:spcAft>
              <a:buClr>
                <a:schemeClr val="dk1"/>
              </a:buClr>
              <a:buSzPct val="100000"/>
              <a:buFont typeface="Noto Sans Symbols"/>
              <a:buChar char="▪"/>
            </a:pPr>
            <a:r>
              <a:rPr lang="en-GB" sz="1800">
                <a:solidFill>
                  <a:schemeClr val="dk1"/>
                </a:solidFill>
                <a:latin typeface="Times New Roman"/>
                <a:ea typeface="Times New Roman"/>
                <a:cs typeface="Times New Roman"/>
                <a:sym typeface="Times New Roman"/>
              </a:rPr>
              <a:t>Loading the training and testing data into train and test variables.</a:t>
            </a:r>
            <a:endParaRPr/>
          </a:p>
          <a:p>
            <a:pPr indent="-237172" lvl="0" marL="342900" marR="0" rtl="0" algn="l">
              <a:lnSpc>
                <a:spcPct val="95000"/>
              </a:lnSpc>
              <a:spcBef>
                <a:spcPts val="333"/>
              </a:spcBef>
              <a:spcAft>
                <a:spcPts val="0"/>
              </a:spcAft>
              <a:buClr>
                <a:schemeClr val="dk1"/>
              </a:buClr>
              <a:buSzPct val="100000"/>
              <a:buFont typeface="Noto Sans Symbols"/>
              <a:buNone/>
            </a:pPr>
            <a:r>
              <a:t/>
            </a:r>
            <a:endParaRPr b="1" sz="1800">
              <a:solidFill>
                <a:schemeClr val="dk1"/>
              </a:solidFill>
              <a:latin typeface="Times New Roman"/>
              <a:ea typeface="Times New Roman"/>
              <a:cs typeface="Times New Roman"/>
              <a:sym typeface="Times New Roman"/>
            </a:endParaRPr>
          </a:p>
          <a:p>
            <a:pPr indent="0" lvl="0" marL="0" marR="0" rtl="0" algn="l">
              <a:lnSpc>
                <a:spcPct val="95000"/>
              </a:lnSpc>
              <a:spcBef>
                <a:spcPts val="333"/>
              </a:spcBef>
              <a:spcAft>
                <a:spcPts val="0"/>
              </a:spcAft>
              <a:buClr>
                <a:schemeClr val="dk1"/>
              </a:buClr>
              <a:buSzPct val="100000"/>
              <a:buFont typeface="Arial"/>
              <a:buNone/>
            </a:pPr>
            <a:r>
              <a:rPr b="1" lang="en-GB" sz="1800">
                <a:solidFill>
                  <a:schemeClr val="dk1"/>
                </a:solidFill>
                <a:latin typeface="Times New Roman"/>
                <a:ea typeface="Times New Roman"/>
                <a:cs typeface="Times New Roman"/>
                <a:sym typeface="Times New Roman"/>
              </a:rPr>
              <a:t>Note: </a:t>
            </a:r>
            <a:endParaRPr/>
          </a:p>
          <a:p>
            <a:pPr indent="0" lvl="0" marL="0" marR="0" rtl="0" algn="l">
              <a:lnSpc>
                <a:spcPct val="95000"/>
              </a:lnSpc>
              <a:spcBef>
                <a:spcPts val="333"/>
              </a:spcBef>
              <a:spcAft>
                <a:spcPts val="0"/>
              </a:spcAft>
              <a:buClr>
                <a:schemeClr val="dk1"/>
              </a:buClr>
              <a:buSzPct val="100000"/>
              <a:buFont typeface="Arial"/>
              <a:buNone/>
            </a:pPr>
            <a:r>
              <a:rPr lang="en-GB" sz="1800">
                <a:solidFill>
                  <a:schemeClr val="dk1"/>
                </a:solidFill>
                <a:latin typeface="Times New Roman"/>
                <a:ea typeface="Times New Roman"/>
                <a:cs typeface="Times New Roman"/>
                <a:sym typeface="Times New Roman"/>
              </a:rPr>
              <a:t>For this model creation, We are using a dataset from Kaggle, because it is a open source. </a:t>
            </a:r>
            <a:endParaRPr/>
          </a:p>
          <a:p>
            <a:pPr indent="0" lvl="0" marL="0" marR="0" rtl="0" algn="l">
              <a:lnSpc>
                <a:spcPct val="95000"/>
              </a:lnSpc>
              <a:spcBef>
                <a:spcPts val="333"/>
              </a:spcBef>
              <a:spcAft>
                <a:spcPts val="0"/>
              </a:spcAft>
              <a:buClr>
                <a:schemeClr val="dk1"/>
              </a:buClr>
              <a:buSzPct val="100000"/>
              <a:buFont typeface="Arial"/>
              <a:buNone/>
            </a:pPr>
            <a:r>
              <a:rPr lang="en-GB" sz="1800">
                <a:solidFill>
                  <a:schemeClr val="dk1"/>
                </a:solidFill>
                <a:latin typeface="Times New Roman"/>
                <a:ea typeface="Times New Roman"/>
                <a:cs typeface="Times New Roman"/>
                <a:sym typeface="Times New Roman"/>
              </a:rPr>
              <a:t>and this is trusted data set provider Hence Cleaning of Dataset and Normalization and Augmentation are not required</a:t>
            </a:r>
            <a:endParaRPr/>
          </a:p>
          <a:p>
            <a:pPr indent="0" lvl="0" marL="0" marR="0" rtl="0" algn="l">
              <a:lnSpc>
                <a:spcPct val="95000"/>
              </a:lnSpc>
              <a:spcBef>
                <a:spcPts val="333"/>
              </a:spcBef>
              <a:spcAft>
                <a:spcPts val="0"/>
              </a:spcAft>
              <a:buClr>
                <a:schemeClr val="dk1"/>
              </a:buClr>
              <a:buSzPct val="100000"/>
              <a:buFont typeface="Arial"/>
              <a:buNone/>
            </a:pPr>
            <a:r>
              <a:t/>
            </a:r>
            <a:endParaRPr b="1" sz="1800">
              <a:solidFill>
                <a:schemeClr val="dk1"/>
              </a:solidFill>
              <a:latin typeface="Calibri"/>
              <a:ea typeface="Calibri"/>
              <a:cs typeface="Calibri"/>
              <a:sym typeface="Calibri"/>
            </a:endParaRPr>
          </a:p>
          <a:p>
            <a:pPr indent="0" lvl="0" marL="0" marR="0" rtl="0" algn="l">
              <a:lnSpc>
                <a:spcPct val="95000"/>
              </a:lnSpc>
              <a:spcBef>
                <a:spcPts val="333"/>
              </a:spcBef>
              <a:spcAft>
                <a:spcPts val="0"/>
              </a:spcAft>
              <a:buClr>
                <a:schemeClr val="dk1"/>
              </a:buClr>
              <a:buSzPct val="100000"/>
              <a:buFont typeface="Arial"/>
              <a:buNone/>
            </a:pPr>
            <a:r>
              <a:t/>
            </a:r>
            <a:endParaRPr b="1" sz="1800">
              <a:solidFill>
                <a:schemeClr val="dk1"/>
              </a:solidFill>
              <a:latin typeface="Times New Roman"/>
              <a:ea typeface="Times New Roman"/>
              <a:cs typeface="Times New Roman"/>
              <a:sym typeface="Times New Roman"/>
            </a:endParaRPr>
          </a:p>
          <a:p>
            <a:pPr indent="-237172" lvl="0" marL="342900" marR="0" rtl="0" algn="l">
              <a:lnSpc>
                <a:spcPct val="95000"/>
              </a:lnSpc>
              <a:spcBef>
                <a:spcPts val="333"/>
              </a:spcBef>
              <a:spcAft>
                <a:spcPts val="0"/>
              </a:spcAft>
              <a:buClr>
                <a:schemeClr val="dk1"/>
              </a:buClr>
              <a:buSzPct val="100000"/>
              <a:buFont typeface="Noto Sans Symbols"/>
              <a:buNone/>
            </a:pPr>
            <a:r>
              <a:t/>
            </a:r>
            <a:endParaRPr b="1" sz="1800">
              <a:solidFill>
                <a:schemeClr val="dk1"/>
              </a:solidFill>
              <a:latin typeface="Times New Roman"/>
              <a:ea typeface="Times New Roman"/>
              <a:cs typeface="Times New Roman"/>
              <a:sym typeface="Times New Roman"/>
            </a:endParaRPr>
          </a:p>
          <a:p>
            <a:pPr indent="0" lvl="0" marL="0" marR="0" rtl="0" algn="l">
              <a:lnSpc>
                <a:spcPct val="95000"/>
              </a:lnSpc>
              <a:spcBef>
                <a:spcPts val="333"/>
              </a:spcBef>
              <a:spcAft>
                <a:spcPts val="0"/>
              </a:spcAft>
              <a:buClr>
                <a:schemeClr val="dk1"/>
              </a:buClr>
              <a:buSzPct val="100000"/>
              <a:buFont typeface="Arial"/>
              <a:buNone/>
            </a:pPr>
            <a:r>
              <a:t/>
            </a:r>
            <a:endParaRPr b="1" sz="1800">
              <a:solidFill>
                <a:schemeClr val="dk1"/>
              </a:solidFill>
              <a:latin typeface="Calibri"/>
              <a:ea typeface="Calibri"/>
              <a:cs typeface="Calibri"/>
              <a:sym typeface="Calibri"/>
            </a:endParaRPr>
          </a:p>
          <a:p>
            <a:pPr indent="-351472" lvl="0" marL="457200" marR="0" rtl="0" algn="l">
              <a:lnSpc>
                <a:spcPct val="95000"/>
              </a:lnSpc>
              <a:spcBef>
                <a:spcPts val="333"/>
              </a:spcBef>
              <a:spcAft>
                <a:spcPts val="0"/>
              </a:spcAft>
              <a:buClr>
                <a:schemeClr val="dk1"/>
              </a:buClr>
              <a:buSzPct val="100000"/>
              <a:buFont typeface="Noto Sans Symbols"/>
              <a:buNone/>
            </a:pPr>
            <a:r>
              <a:t/>
            </a:r>
            <a:endParaRPr b="1" sz="1800">
              <a:solidFill>
                <a:schemeClr val="dk1"/>
              </a:solidFill>
              <a:latin typeface="Calibri"/>
              <a:ea typeface="Calibri"/>
              <a:cs typeface="Calibri"/>
              <a:sym typeface="Calibri"/>
            </a:endParaRPr>
          </a:p>
        </p:txBody>
      </p:sp>
      <p:pic>
        <p:nvPicPr>
          <p:cNvPr id="182" name="Google Shape;182;p9"/>
          <p:cNvPicPr preferRelativeResize="0"/>
          <p:nvPr/>
        </p:nvPicPr>
        <p:blipFill rotWithShape="1">
          <a:blip r:embed="rId3">
            <a:alphaModFix/>
          </a:blip>
          <a:srcRect b="0" l="0" r="0" t="0"/>
          <a:stretch/>
        </p:blipFill>
        <p:spPr>
          <a:xfrm>
            <a:off x="8458200" y="4192284"/>
            <a:ext cx="3229321" cy="1641897"/>
          </a:xfrm>
          <a:prstGeom prst="rect">
            <a:avLst/>
          </a:prstGeom>
          <a:noFill/>
          <a:ln>
            <a:noFill/>
          </a:ln>
        </p:spPr>
      </p:pic>
      <p:pic>
        <p:nvPicPr>
          <p:cNvPr id="183" name="Google Shape;183;p9"/>
          <p:cNvPicPr preferRelativeResize="0"/>
          <p:nvPr/>
        </p:nvPicPr>
        <p:blipFill rotWithShape="1">
          <a:blip r:embed="rId4">
            <a:alphaModFix/>
          </a:blip>
          <a:srcRect b="0" l="0" r="0" t="0"/>
          <a:stretch/>
        </p:blipFill>
        <p:spPr>
          <a:xfrm>
            <a:off x="914400" y="1554314"/>
            <a:ext cx="11658600" cy="198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0"/>
          <p:cNvSpPr txBox="1"/>
          <p:nvPr>
            <p:ph type="title"/>
          </p:nvPr>
        </p:nvSpPr>
        <p:spPr>
          <a:xfrm>
            <a:off x="533401" y="368249"/>
            <a:ext cx="4648200" cy="59715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80"/>
              <a:buFont typeface="Times New Roman"/>
              <a:buNone/>
            </a:pPr>
            <a:r>
              <a:rPr lang="en-GB" sz="2880">
                <a:latin typeface="Times New Roman"/>
                <a:ea typeface="Times New Roman"/>
                <a:cs typeface="Times New Roman"/>
                <a:sym typeface="Times New Roman"/>
              </a:rPr>
              <a:t>Phase 2: Face Detection</a:t>
            </a:r>
            <a:endParaRPr/>
          </a:p>
        </p:txBody>
      </p:sp>
      <p:sp>
        <p:nvSpPr>
          <p:cNvPr id="189" name="Google Shape;189;p10"/>
          <p:cNvSpPr txBox="1"/>
          <p:nvPr>
            <p:ph idx="1" type="body"/>
          </p:nvPr>
        </p:nvSpPr>
        <p:spPr>
          <a:xfrm>
            <a:off x="995888" y="1104745"/>
            <a:ext cx="11724225" cy="3234613"/>
          </a:xfrm>
          <a:prstGeom prst="rect">
            <a:avLst/>
          </a:prstGeom>
          <a:noFill/>
          <a:ln>
            <a:noFill/>
          </a:ln>
        </p:spPr>
        <p:txBody>
          <a:bodyPr anchorCtr="0" anchor="t" bIns="48750" lIns="97525" spcFirstLastPara="1" rIns="97525" wrap="square" tIns="48750">
            <a:normAutofit/>
          </a:bodyPr>
          <a:lstStyle/>
          <a:p>
            <a:pPr indent="0" lvl="0" marL="0" rtl="0" algn="l">
              <a:lnSpc>
                <a:spcPct val="95000"/>
              </a:lnSpc>
              <a:spcBef>
                <a:spcPts val="0"/>
              </a:spcBef>
              <a:spcAft>
                <a:spcPts val="0"/>
              </a:spcAft>
              <a:buClr>
                <a:schemeClr val="dk1"/>
              </a:buClr>
              <a:buSzPts val="1920"/>
              <a:buNone/>
            </a:pPr>
            <a:r>
              <a:rPr lang="en-GB" sz="1920">
                <a:latin typeface="Times New Roman"/>
                <a:ea typeface="Times New Roman"/>
                <a:cs typeface="Times New Roman"/>
                <a:sym typeface="Times New Roman"/>
              </a:rPr>
              <a:t>Face detection includes locating the faces in the image using some set of landmark points called as "face localization" or "face detection".</a:t>
            </a:r>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b="1" sz="1920"/>
          </a:p>
          <a:p>
            <a:pPr indent="0" lvl="0" marL="0" rtl="0" algn="l">
              <a:lnSpc>
                <a:spcPct val="95000"/>
              </a:lnSpc>
              <a:spcBef>
                <a:spcPts val="384"/>
              </a:spcBef>
              <a:spcAft>
                <a:spcPts val="0"/>
              </a:spcAft>
              <a:buClr>
                <a:schemeClr val="dk1"/>
              </a:buClr>
              <a:buSzPts val="1920"/>
              <a:buNone/>
            </a:pPr>
            <a:r>
              <a:t/>
            </a:r>
            <a:endParaRPr b="1" sz="1920">
              <a:latin typeface="Times New Roman"/>
              <a:ea typeface="Times New Roman"/>
              <a:cs typeface="Times New Roman"/>
              <a:sym typeface="Times New Roman"/>
            </a:endParaRPr>
          </a:p>
          <a:p>
            <a:pPr indent="-220980" lvl="0" marL="342900" rtl="0" algn="l">
              <a:lnSpc>
                <a:spcPct val="95000"/>
              </a:lnSpc>
              <a:spcBef>
                <a:spcPts val="384"/>
              </a:spcBef>
              <a:spcAft>
                <a:spcPts val="0"/>
              </a:spcAft>
              <a:buClr>
                <a:schemeClr val="dk1"/>
              </a:buClr>
              <a:buSzPts val="1920"/>
              <a:buFont typeface="Noto Sans Symbols"/>
              <a:buNone/>
            </a:pPr>
            <a:r>
              <a:t/>
            </a:r>
            <a:endParaRPr b="1"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b="1" sz="1920"/>
          </a:p>
          <a:p>
            <a:pPr indent="-365775" lvl="0" marL="487695" rtl="0" algn="l">
              <a:lnSpc>
                <a:spcPct val="95000"/>
              </a:lnSpc>
              <a:spcBef>
                <a:spcPts val="384"/>
              </a:spcBef>
              <a:spcAft>
                <a:spcPts val="0"/>
              </a:spcAft>
              <a:buClr>
                <a:schemeClr val="dk1"/>
              </a:buClr>
              <a:buSzPts val="1920"/>
              <a:buFont typeface="Noto Sans Symbols"/>
              <a:buNone/>
            </a:pPr>
            <a:r>
              <a:t/>
            </a:r>
            <a:endParaRPr b="1" sz="1920"/>
          </a:p>
        </p:txBody>
      </p:sp>
      <p:pic>
        <p:nvPicPr>
          <p:cNvPr descr="Graphical user interface, website&#10;&#10;Description automatically generated" id="190" name="Google Shape;190;p10"/>
          <p:cNvPicPr preferRelativeResize="0"/>
          <p:nvPr/>
        </p:nvPicPr>
        <p:blipFill rotWithShape="1">
          <a:blip r:embed="rId3">
            <a:alphaModFix/>
          </a:blip>
          <a:srcRect b="0" l="0" r="0" t="0"/>
          <a:stretch/>
        </p:blipFill>
        <p:spPr>
          <a:xfrm>
            <a:off x="465442" y="2166851"/>
            <a:ext cx="5930429" cy="3335866"/>
          </a:xfrm>
          <a:prstGeom prst="rect">
            <a:avLst/>
          </a:prstGeom>
          <a:noFill/>
          <a:ln>
            <a:noFill/>
          </a:ln>
        </p:spPr>
      </p:pic>
      <p:pic>
        <p:nvPicPr>
          <p:cNvPr id="191" name="Google Shape;191;p10"/>
          <p:cNvPicPr preferRelativeResize="0"/>
          <p:nvPr/>
        </p:nvPicPr>
        <p:blipFill>
          <a:blip r:embed="rId4">
            <a:alphaModFix/>
          </a:blip>
          <a:stretch>
            <a:fillRect/>
          </a:stretch>
        </p:blipFill>
        <p:spPr>
          <a:xfrm>
            <a:off x="6965976" y="2217486"/>
            <a:ext cx="4047958" cy="323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1"/>
          <p:cNvSpPr txBox="1"/>
          <p:nvPr>
            <p:ph type="title"/>
          </p:nvPr>
        </p:nvSpPr>
        <p:spPr>
          <a:xfrm>
            <a:off x="992571" y="368249"/>
            <a:ext cx="4646230" cy="59715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80"/>
              <a:buFont typeface="Times New Roman"/>
              <a:buNone/>
            </a:pPr>
            <a:r>
              <a:rPr lang="en-GB" sz="2880">
                <a:latin typeface="Times New Roman"/>
                <a:ea typeface="Times New Roman"/>
                <a:cs typeface="Times New Roman"/>
                <a:sym typeface="Times New Roman"/>
              </a:rPr>
              <a:t>Phase 3: Features Extraction</a:t>
            </a:r>
            <a:endParaRPr/>
          </a:p>
        </p:txBody>
      </p:sp>
      <p:sp>
        <p:nvSpPr>
          <p:cNvPr id="197" name="Google Shape;197;p11"/>
          <p:cNvSpPr txBox="1"/>
          <p:nvPr>
            <p:ph idx="1" type="body"/>
          </p:nvPr>
        </p:nvSpPr>
        <p:spPr>
          <a:xfrm>
            <a:off x="992570" y="1164462"/>
            <a:ext cx="11886785" cy="3513287"/>
          </a:xfrm>
          <a:prstGeom prst="rect">
            <a:avLst/>
          </a:prstGeom>
          <a:noFill/>
          <a:ln>
            <a:noFill/>
          </a:ln>
        </p:spPr>
        <p:txBody>
          <a:bodyPr anchorCtr="0" anchor="t" bIns="48750" lIns="97525" spcFirstLastPara="1" rIns="97525" wrap="square" tIns="48750">
            <a:normAutofit/>
          </a:bodyPr>
          <a:lstStyle/>
          <a:p>
            <a:pPr indent="0" lvl="0" marL="0" rtl="0" algn="l">
              <a:spcBef>
                <a:spcPts val="0"/>
              </a:spcBef>
              <a:spcAft>
                <a:spcPts val="0"/>
              </a:spcAft>
              <a:buClr>
                <a:schemeClr val="dk1"/>
              </a:buClr>
              <a:buSzPts val="1920"/>
              <a:buNone/>
            </a:pPr>
            <a:r>
              <a:rPr lang="en-GB" sz="1920">
                <a:latin typeface="Times New Roman"/>
                <a:ea typeface="Times New Roman"/>
                <a:cs typeface="Times New Roman"/>
                <a:sym typeface="Times New Roman"/>
              </a:rPr>
              <a:t>Feature extraction is the process of locating specific regions, points, land marks, and curves in a given image.</a:t>
            </a:r>
            <a:endParaRPr/>
          </a:p>
          <a:p>
            <a:pPr indent="0" lvl="0" marL="0" rtl="0" algn="l">
              <a:spcBef>
                <a:spcPts val="384"/>
              </a:spcBef>
              <a:spcAft>
                <a:spcPts val="0"/>
              </a:spcAft>
              <a:buClr>
                <a:schemeClr val="dk1"/>
              </a:buClr>
              <a:buSzPts val="1920"/>
              <a:buNone/>
            </a:pPr>
            <a:r>
              <a:rPr lang="en-GB" sz="1920">
                <a:latin typeface="Times New Roman"/>
                <a:ea typeface="Times New Roman"/>
                <a:cs typeface="Times New Roman"/>
                <a:sym typeface="Times New Roman"/>
              </a:rPr>
              <a:t>Examples of features that can be extracted:</a:t>
            </a:r>
            <a:endParaRPr/>
          </a:p>
          <a:p>
            <a:pPr indent="-365771" lvl="0" marL="365771" rtl="0" algn="l">
              <a:spcBef>
                <a:spcPts val="384"/>
              </a:spcBef>
              <a:spcAft>
                <a:spcPts val="0"/>
              </a:spcAft>
              <a:buClr>
                <a:schemeClr val="dk1"/>
              </a:buClr>
              <a:buSzPts val="1920"/>
              <a:buAutoNum type="arabicPeriod"/>
            </a:pPr>
            <a:r>
              <a:rPr lang="en-GB" sz="1920">
                <a:latin typeface="Times New Roman"/>
                <a:ea typeface="Times New Roman"/>
                <a:cs typeface="Times New Roman"/>
                <a:sym typeface="Times New Roman"/>
              </a:rPr>
              <a:t>Lips</a:t>
            </a:r>
            <a:endParaRPr/>
          </a:p>
          <a:p>
            <a:pPr indent="-365771" lvl="0" marL="365771" rtl="0" algn="l">
              <a:spcBef>
                <a:spcPts val="384"/>
              </a:spcBef>
              <a:spcAft>
                <a:spcPts val="0"/>
              </a:spcAft>
              <a:buClr>
                <a:schemeClr val="dk1"/>
              </a:buClr>
              <a:buSzPts val="1920"/>
              <a:buAutoNum type="arabicPeriod"/>
            </a:pPr>
            <a:r>
              <a:rPr lang="en-GB" sz="1920">
                <a:latin typeface="Times New Roman"/>
                <a:ea typeface="Times New Roman"/>
                <a:cs typeface="Times New Roman"/>
                <a:sym typeface="Times New Roman"/>
              </a:rPr>
              <a:t>Eyes</a:t>
            </a:r>
            <a:endParaRPr/>
          </a:p>
          <a:p>
            <a:pPr indent="-365771" lvl="0" marL="365771" rtl="0" algn="l">
              <a:spcBef>
                <a:spcPts val="384"/>
              </a:spcBef>
              <a:spcAft>
                <a:spcPts val="0"/>
              </a:spcAft>
              <a:buClr>
                <a:schemeClr val="dk1"/>
              </a:buClr>
              <a:buSzPts val="1920"/>
              <a:buAutoNum type="arabicPeriod"/>
            </a:pPr>
            <a:r>
              <a:rPr lang="en-GB" sz="1920">
                <a:latin typeface="Times New Roman"/>
                <a:ea typeface="Times New Roman"/>
                <a:cs typeface="Times New Roman"/>
                <a:sym typeface="Times New Roman"/>
              </a:rPr>
              <a:t>Eye brows</a:t>
            </a:r>
            <a:endParaRPr/>
          </a:p>
          <a:p>
            <a:pPr indent="-365771" lvl="0" marL="365771" rtl="0" algn="l">
              <a:spcBef>
                <a:spcPts val="384"/>
              </a:spcBef>
              <a:spcAft>
                <a:spcPts val="0"/>
              </a:spcAft>
              <a:buClr>
                <a:schemeClr val="dk1"/>
              </a:buClr>
              <a:buSzPts val="1920"/>
              <a:buAutoNum type="arabicPeriod"/>
            </a:pPr>
            <a:r>
              <a:rPr lang="en-GB" sz="1920">
                <a:latin typeface="Times New Roman"/>
                <a:ea typeface="Times New Roman"/>
                <a:cs typeface="Times New Roman"/>
                <a:sym typeface="Times New Roman"/>
              </a:rPr>
              <a:t>Nose tip</a:t>
            </a:r>
            <a:endParaRPr/>
          </a:p>
          <a:p>
            <a:pPr indent="-243851" lvl="0" marL="365771" rtl="0" algn="l">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220980" lvl="0" marL="342900" rtl="0" algn="l">
              <a:lnSpc>
                <a:spcPct val="95000"/>
              </a:lnSpc>
              <a:spcBef>
                <a:spcPts val="384"/>
              </a:spcBef>
              <a:spcAft>
                <a:spcPts val="0"/>
              </a:spcAft>
              <a:buClr>
                <a:schemeClr val="dk1"/>
              </a:buClr>
              <a:buSzPts val="1920"/>
              <a:buFont typeface="Noto Sans Symbols"/>
              <a:buNone/>
            </a:pPr>
            <a:r>
              <a:t/>
            </a:r>
            <a:endParaRPr sz="1920">
              <a:latin typeface="Times New Roman"/>
              <a:ea typeface="Times New Roman"/>
              <a:cs typeface="Times New Roman"/>
              <a:sym typeface="Times New Roman"/>
            </a:endParaRPr>
          </a:p>
          <a:p>
            <a:pPr indent="0" lvl="0" marL="0" rtl="0" algn="l">
              <a:lnSpc>
                <a:spcPct val="95000"/>
              </a:lnSpc>
              <a:spcBef>
                <a:spcPts val="384"/>
              </a:spcBef>
              <a:spcAft>
                <a:spcPts val="0"/>
              </a:spcAft>
              <a:buClr>
                <a:schemeClr val="dk1"/>
              </a:buClr>
              <a:buSzPts val="1920"/>
              <a:buNone/>
            </a:pPr>
            <a:r>
              <a:t/>
            </a:r>
            <a:endParaRPr sz="1920">
              <a:latin typeface="Times New Roman"/>
              <a:ea typeface="Times New Roman"/>
              <a:cs typeface="Times New Roman"/>
              <a:sym typeface="Times New Roman"/>
            </a:endParaRPr>
          </a:p>
          <a:p>
            <a:pPr indent="-365775" lvl="0" marL="487695" rtl="0" algn="l">
              <a:lnSpc>
                <a:spcPct val="95000"/>
              </a:lnSpc>
              <a:spcBef>
                <a:spcPts val="384"/>
              </a:spcBef>
              <a:spcAft>
                <a:spcPts val="0"/>
              </a:spcAft>
              <a:buClr>
                <a:schemeClr val="dk1"/>
              </a:buClr>
              <a:buSzPts val="1920"/>
              <a:buFont typeface="Noto Sans Symbols"/>
              <a:buNone/>
            </a:pPr>
            <a:r>
              <a:t/>
            </a:r>
            <a:endParaRPr sz="1920">
              <a:latin typeface="Times New Roman"/>
              <a:ea typeface="Times New Roman"/>
              <a:cs typeface="Times New Roman"/>
              <a:sym typeface="Times New Roman"/>
            </a:endParaRPr>
          </a:p>
        </p:txBody>
      </p:sp>
      <p:pic>
        <p:nvPicPr>
          <p:cNvPr id="198" name="Google Shape;198;p11"/>
          <p:cNvPicPr preferRelativeResize="0"/>
          <p:nvPr/>
        </p:nvPicPr>
        <p:blipFill rotWithShape="1">
          <a:blip r:embed="rId3">
            <a:alphaModFix/>
          </a:blip>
          <a:srcRect b="0" l="0" r="0" t="0"/>
          <a:stretch/>
        </p:blipFill>
        <p:spPr>
          <a:xfrm>
            <a:off x="5083110" y="2458305"/>
            <a:ext cx="5971593" cy="29857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2"/>
          <p:cNvSpPr txBox="1"/>
          <p:nvPr>
            <p:ph type="title"/>
          </p:nvPr>
        </p:nvSpPr>
        <p:spPr>
          <a:xfrm>
            <a:off x="873140" y="368249"/>
            <a:ext cx="5673011" cy="59715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80"/>
              <a:buFont typeface="Times New Roman"/>
              <a:buNone/>
            </a:pPr>
            <a:r>
              <a:rPr lang="en-GB" sz="2880">
                <a:latin typeface="Times New Roman"/>
                <a:ea typeface="Times New Roman"/>
                <a:cs typeface="Times New Roman"/>
                <a:sym typeface="Times New Roman"/>
              </a:rPr>
              <a:t>Phase 4: Expression Classification</a:t>
            </a:r>
            <a:endParaRPr/>
          </a:p>
        </p:txBody>
      </p:sp>
      <p:sp>
        <p:nvSpPr>
          <p:cNvPr id="204" name="Google Shape;204;p12"/>
          <p:cNvSpPr txBox="1"/>
          <p:nvPr>
            <p:ph idx="1" type="body"/>
          </p:nvPr>
        </p:nvSpPr>
        <p:spPr>
          <a:xfrm>
            <a:off x="873140" y="1084840"/>
            <a:ext cx="11744129" cy="5409267"/>
          </a:xfrm>
          <a:prstGeom prst="rect">
            <a:avLst/>
          </a:prstGeom>
          <a:noFill/>
          <a:ln>
            <a:noFill/>
          </a:ln>
        </p:spPr>
        <p:txBody>
          <a:bodyPr anchorCtr="0" anchor="t" bIns="48750" lIns="97525" spcFirstLastPara="1" rIns="97525" wrap="square" tIns="48750">
            <a:normAutofit/>
          </a:bodyPr>
          <a:lstStyle/>
          <a:p>
            <a:pPr indent="0" lvl="0" marL="0" rtl="0" algn="l">
              <a:spcBef>
                <a:spcPts val="0"/>
              </a:spcBef>
              <a:spcAft>
                <a:spcPts val="0"/>
              </a:spcAft>
              <a:buClr>
                <a:schemeClr val="dk1"/>
              </a:buClr>
              <a:buSzPts val="1920"/>
              <a:buNone/>
            </a:pPr>
            <a:r>
              <a:rPr lang="en-GB" sz="1920"/>
              <a:t>Expression classification is the main part where our trained model comes into picture.</a:t>
            </a:r>
            <a:endParaRPr sz="1920"/>
          </a:p>
          <a:p>
            <a:pPr indent="0" lvl="0" marL="0" rtl="0" algn="l">
              <a:spcBef>
                <a:spcPts val="384"/>
              </a:spcBef>
              <a:spcAft>
                <a:spcPts val="0"/>
              </a:spcAft>
              <a:buClr>
                <a:schemeClr val="dk1"/>
              </a:buClr>
              <a:buSzPts val="1920"/>
              <a:buNone/>
            </a:pPr>
            <a:r>
              <a:rPr lang="en-GB" sz="1920"/>
              <a:t>Our model attempts to classify the expression in the give input image based on the features extracted from that image.</a:t>
            </a:r>
            <a:endParaRPr/>
          </a:p>
          <a:p>
            <a:pPr indent="-365775" lvl="0" marL="487695" rtl="0" algn="l">
              <a:lnSpc>
                <a:spcPct val="95000"/>
              </a:lnSpc>
              <a:spcBef>
                <a:spcPts val="384"/>
              </a:spcBef>
              <a:spcAft>
                <a:spcPts val="0"/>
              </a:spcAft>
              <a:buClr>
                <a:schemeClr val="dk1"/>
              </a:buClr>
              <a:buSzPts val="1920"/>
              <a:buFont typeface="Noto Sans Symbols"/>
              <a:buNone/>
            </a:pPr>
            <a:r>
              <a:t/>
            </a:r>
            <a:endParaRPr sz="1920">
              <a:latin typeface="Times New Roman"/>
              <a:ea typeface="Times New Roman"/>
              <a:cs typeface="Times New Roman"/>
              <a:sym typeface="Times New Roman"/>
            </a:endParaRPr>
          </a:p>
        </p:txBody>
      </p:sp>
      <p:pic>
        <p:nvPicPr>
          <p:cNvPr descr="Graphical user interface, application&#10;&#10;Description automatically generated" id="205" name="Google Shape;205;p12"/>
          <p:cNvPicPr preferRelativeResize="0"/>
          <p:nvPr/>
        </p:nvPicPr>
        <p:blipFill rotWithShape="1">
          <a:blip r:embed="rId3">
            <a:alphaModFix/>
          </a:blip>
          <a:srcRect b="0" l="0" r="0" t="0"/>
          <a:stretch/>
        </p:blipFill>
        <p:spPr>
          <a:xfrm>
            <a:off x="3152295" y="2714070"/>
            <a:ext cx="7895772" cy="44413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d9f1cbd273_3_10"/>
          <p:cNvSpPr txBox="1"/>
          <p:nvPr>
            <p:ph type="title"/>
          </p:nvPr>
        </p:nvSpPr>
        <p:spPr>
          <a:xfrm>
            <a:off x="514350" y="207225"/>
            <a:ext cx="5915100" cy="6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GB" sz="3600"/>
              <a:t>Implementation Using Python:</a:t>
            </a:r>
            <a:endParaRPr sz="3600"/>
          </a:p>
        </p:txBody>
      </p:sp>
      <p:sp>
        <p:nvSpPr>
          <p:cNvPr id="212" name="Google Shape;212;gd9f1cbd273_3_10"/>
          <p:cNvSpPr txBox="1"/>
          <p:nvPr>
            <p:ph idx="1" type="body"/>
          </p:nvPr>
        </p:nvSpPr>
        <p:spPr>
          <a:xfrm>
            <a:off x="685800" y="928699"/>
            <a:ext cx="12344400" cy="56058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13" name="Google Shape;213;gd9f1cbd273_3_10"/>
          <p:cNvSpPr txBox="1"/>
          <p:nvPr>
            <p:ph idx="12" type="sldNum"/>
          </p:nvPr>
        </p:nvSpPr>
        <p:spPr>
          <a:xfrm>
            <a:off x="9829800" y="6780108"/>
            <a:ext cx="3200400" cy="389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14" name="Google Shape;214;gd9f1cbd273_3_10"/>
          <p:cNvPicPr preferRelativeResize="0"/>
          <p:nvPr/>
        </p:nvPicPr>
        <p:blipFill rotWithShape="1">
          <a:blip r:embed="rId3">
            <a:alphaModFix/>
          </a:blip>
          <a:srcRect b="0" l="-1235" r="0" t="0"/>
          <a:stretch/>
        </p:blipFill>
        <p:spPr>
          <a:xfrm>
            <a:off x="371550" y="928700"/>
            <a:ext cx="12658649" cy="6381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d9f1cbd273_1_6"/>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21" name="Google Shape;221;gd9f1cbd273_1_6"/>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22" name="Google Shape;222;gd9f1cbd273_1_6"/>
          <p:cNvSpPr txBox="1"/>
          <p:nvPr>
            <p:ph idx="12" type="sldNum"/>
          </p:nvPr>
        </p:nvSpPr>
        <p:spPr>
          <a:xfrm>
            <a:off x="9829800" y="6780108"/>
            <a:ext cx="3200400" cy="389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23" name="Google Shape;223;gd9f1cbd273_1_6"/>
          <p:cNvPicPr preferRelativeResize="0"/>
          <p:nvPr/>
        </p:nvPicPr>
        <p:blipFill>
          <a:blip r:embed="rId3">
            <a:alphaModFix/>
          </a:blip>
          <a:stretch>
            <a:fillRect/>
          </a:stretch>
        </p:blipFill>
        <p:spPr>
          <a:xfrm>
            <a:off x="496023" y="145750"/>
            <a:ext cx="11597054" cy="731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d9f1cbd273_1_14"/>
          <p:cNvSpPr txBox="1"/>
          <p:nvPr>
            <p:ph type="title"/>
          </p:nvPr>
        </p:nvSpPr>
        <p:spPr>
          <a:xfrm>
            <a:off x="685800" y="35009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30" name="Google Shape;230;gd9f1cbd273_1_14"/>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31" name="Google Shape;231;gd9f1cbd273_1_14"/>
          <p:cNvSpPr txBox="1"/>
          <p:nvPr>
            <p:ph idx="12" type="sldNum"/>
          </p:nvPr>
        </p:nvSpPr>
        <p:spPr>
          <a:xfrm>
            <a:off x="9829800" y="6780108"/>
            <a:ext cx="3200400" cy="389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32" name="Google Shape;232;gd9f1cbd273_1_14"/>
          <p:cNvPicPr preferRelativeResize="0"/>
          <p:nvPr/>
        </p:nvPicPr>
        <p:blipFill>
          <a:blip r:embed="rId3">
            <a:alphaModFix/>
          </a:blip>
          <a:stretch>
            <a:fillRect/>
          </a:stretch>
        </p:blipFill>
        <p:spPr>
          <a:xfrm>
            <a:off x="685800" y="350100"/>
            <a:ext cx="12344401" cy="6184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d9f1cbd273_1_22"/>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39" name="Google Shape;239;gd9f1cbd273_1_22"/>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240" name="Google Shape;240;gd9f1cbd273_1_22"/>
          <p:cNvSpPr txBox="1"/>
          <p:nvPr>
            <p:ph idx="12" type="sldNum"/>
          </p:nvPr>
        </p:nvSpPr>
        <p:spPr>
          <a:xfrm>
            <a:off x="9829800" y="6780108"/>
            <a:ext cx="3200400" cy="389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41" name="Google Shape;241;gd9f1cbd273_1_22"/>
          <p:cNvPicPr preferRelativeResize="0"/>
          <p:nvPr/>
        </p:nvPicPr>
        <p:blipFill>
          <a:blip r:embed="rId3">
            <a:alphaModFix/>
          </a:blip>
          <a:stretch>
            <a:fillRect/>
          </a:stretch>
        </p:blipFill>
        <p:spPr>
          <a:xfrm>
            <a:off x="151501" y="85950"/>
            <a:ext cx="13564499" cy="6545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ph idx="1" type="body"/>
          </p:nvPr>
        </p:nvSpPr>
        <p:spPr>
          <a:xfrm>
            <a:off x="251675" y="167875"/>
            <a:ext cx="12496800" cy="5696400"/>
          </a:xfrm>
          <a:prstGeom prst="rect">
            <a:avLst/>
          </a:prstGeom>
          <a:noFill/>
          <a:ln>
            <a:noFill/>
          </a:ln>
        </p:spPr>
        <p:txBody>
          <a:bodyPr anchorCtr="0" anchor="t" bIns="45700" lIns="91425" spcFirstLastPara="1" rIns="91425" wrap="square" tIns="45700">
            <a:normAutofit/>
          </a:bodyPr>
          <a:lstStyle/>
          <a:p>
            <a:pPr indent="0" lvl="0" marL="203200" rtl="0" algn="l">
              <a:spcBef>
                <a:spcPts val="0"/>
              </a:spcBef>
              <a:spcAft>
                <a:spcPts val="0"/>
              </a:spcAft>
              <a:buClr>
                <a:schemeClr val="dk1"/>
              </a:buClr>
              <a:buSzPts val="3200"/>
              <a:buNone/>
            </a:pPr>
            <a:r>
              <a:rPr lang="en-GB"/>
              <a:t>Model </a:t>
            </a:r>
            <a:r>
              <a:rPr lang="en-GB"/>
              <a:t>Development</a:t>
            </a:r>
            <a:r>
              <a:rPr lang="en-GB"/>
              <a:t> with 5 Epoch:</a:t>
            </a:r>
            <a:endParaRPr/>
          </a:p>
          <a:p>
            <a:pPr indent="0" lvl="0" marL="203200" rtl="0" algn="l">
              <a:spcBef>
                <a:spcPts val="0"/>
              </a:spcBef>
              <a:spcAft>
                <a:spcPts val="0"/>
              </a:spcAft>
              <a:buClr>
                <a:schemeClr val="dk1"/>
              </a:buClr>
              <a:buSzPts val="3200"/>
              <a:buNone/>
            </a:pPr>
            <a:r>
              <a:t/>
            </a:r>
            <a:endParaRPr/>
          </a:p>
        </p:txBody>
      </p:sp>
      <p:sp>
        <p:nvSpPr>
          <p:cNvPr id="247" name="Google Shape;247;p13"/>
          <p:cNvSpPr txBox="1"/>
          <p:nvPr>
            <p:ph idx="10" type="dt"/>
          </p:nvPr>
        </p:nvSpPr>
        <p:spPr>
          <a:xfrm>
            <a:off x="685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 May 2021</a:t>
            </a:r>
            <a:endParaRPr/>
          </a:p>
        </p:txBody>
      </p:sp>
      <p:sp>
        <p:nvSpPr>
          <p:cNvPr id="248" name="Google Shape;248;p13"/>
          <p:cNvSpPr txBox="1"/>
          <p:nvPr>
            <p:ph idx="11" type="ftr"/>
          </p:nvPr>
        </p:nvSpPr>
        <p:spPr>
          <a:xfrm>
            <a:off x="4686300" y="6780108"/>
            <a:ext cx="4343400" cy="38946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Department of Biotechnology, GIT                            Course Code and Course Title:</a:t>
            </a:r>
            <a:endParaRPr/>
          </a:p>
        </p:txBody>
      </p:sp>
      <p:pic>
        <p:nvPicPr>
          <p:cNvPr id="249" name="Google Shape;249;p13"/>
          <p:cNvPicPr preferRelativeResize="0"/>
          <p:nvPr/>
        </p:nvPicPr>
        <p:blipFill>
          <a:blip r:embed="rId3">
            <a:alphaModFix/>
          </a:blip>
          <a:stretch>
            <a:fillRect/>
          </a:stretch>
        </p:blipFill>
        <p:spPr>
          <a:xfrm>
            <a:off x="542277" y="863100"/>
            <a:ext cx="12873775" cy="3732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d9f1cbd273_3_17"/>
          <p:cNvSpPr txBox="1"/>
          <p:nvPr>
            <p:ph idx="1" type="body"/>
          </p:nvPr>
        </p:nvSpPr>
        <p:spPr>
          <a:xfrm>
            <a:off x="251675" y="167875"/>
            <a:ext cx="12496800" cy="5696400"/>
          </a:xfrm>
          <a:prstGeom prst="rect">
            <a:avLst/>
          </a:prstGeom>
          <a:noFill/>
          <a:ln>
            <a:noFill/>
          </a:ln>
        </p:spPr>
        <p:txBody>
          <a:bodyPr anchorCtr="0" anchor="t" bIns="45700" lIns="91425" spcFirstLastPara="1" rIns="91425" wrap="square" tIns="45700">
            <a:normAutofit/>
          </a:bodyPr>
          <a:lstStyle/>
          <a:p>
            <a:pPr indent="0" lvl="0" marL="203200" rtl="0" algn="l">
              <a:spcBef>
                <a:spcPts val="0"/>
              </a:spcBef>
              <a:spcAft>
                <a:spcPts val="0"/>
              </a:spcAft>
              <a:buClr>
                <a:schemeClr val="dk1"/>
              </a:buClr>
              <a:buSzPts val="3200"/>
              <a:buNone/>
            </a:pPr>
            <a:r>
              <a:rPr lang="en-GB"/>
              <a:t>Model </a:t>
            </a:r>
            <a:r>
              <a:rPr lang="en-GB"/>
              <a:t>Development</a:t>
            </a:r>
            <a:r>
              <a:rPr lang="en-GB"/>
              <a:t> with 10 Epoch:</a:t>
            </a:r>
            <a:endParaRPr/>
          </a:p>
          <a:p>
            <a:pPr indent="0" lvl="0" marL="203200" rtl="0" algn="l">
              <a:spcBef>
                <a:spcPts val="0"/>
              </a:spcBef>
              <a:spcAft>
                <a:spcPts val="0"/>
              </a:spcAft>
              <a:buClr>
                <a:schemeClr val="dk1"/>
              </a:buClr>
              <a:buSzPts val="3200"/>
              <a:buNone/>
            </a:pPr>
            <a:r>
              <a:t/>
            </a:r>
            <a:endParaRPr/>
          </a:p>
        </p:txBody>
      </p:sp>
      <p:sp>
        <p:nvSpPr>
          <p:cNvPr id="255" name="Google Shape;255;gd9f1cbd273_3_17"/>
          <p:cNvSpPr txBox="1"/>
          <p:nvPr>
            <p:ph idx="10" type="dt"/>
          </p:nvPr>
        </p:nvSpPr>
        <p:spPr>
          <a:xfrm>
            <a:off x="685800" y="6780108"/>
            <a:ext cx="3200400" cy="389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GB"/>
              <a:t>13 May 2021</a:t>
            </a:r>
            <a:endParaRPr/>
          </a:p>
        </p:txBody>
      </p:sp>
      <p:sp>
        <p:nvSpPr>
          <p:cNvPr id="256" name="Google Shape;256;gd9f1cbd273_3_17"/>
          <p:cNvSpPr txBox="1"/>
          <p:nvPr>
            <p:ph idx="11" type="ftr"/>
          </p:nvPr>
        </p:nvSpPr>
        <p:spPr>
          <a:xfrm>
            <a:off x="4686300" y="6780108"/>
            <a:ext cx="4343400" cy="389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Department of Biotechnology, GIT                            Course Code and Course Title:</a:t>
            </a:r>
            <a:endParaRPr/>
          </a:p>
        </p:txBody>
      </p:sp>
      <p:pic>
        <p:nvPicPr>
          <p:cNvPr id="257" name="Google Shape;257;gd9f1cbd273_3_17"/>
          <p:cNvPicPr preferRelativeResize="0"/>
          <p:nvPr/>
        </p:nvPicPr>
        <p:blipFill>
          <a:blip r:embed="rId3">
            <a:alphaModFix/>
          </a:blip>
          <a:stretch>
            <a:fillRect/>
          </a:stretch>
        </p:blipFill>
        <p:spPr>
          <a:xfrm>
            <a:off x="304800" y="757382"/>
            <a:ext cx="13715998" cy="64100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685800" y="2133600"/>
            <a:ext cx="12344400" cy="31241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Times New Roman"/>
              <a:buNone/>
            </a:pPr>
            <a:r>
              <a:rPr b="1" i="1" lang="en-GB" sz="4000">
                <a:latin typeface="Times New Roman"/>
                <a:ea typeface="Times New Roman"/>
                <a:cs typeface="Times New Roman"/>
                <a:sym typeface="Times New Roman"/>
              </a:rPr>
              <a:t>FACIAL EXPRESSION RECOGNITION</a:t>
            </a:r>
            <a:br>
              <a:rPr b="1" lang="en-GB">
                <a:latin typeface="Times New Roman"/>
                <a:ea typeface="Times New Roman"/>
                <a:cs typeface="Times New Roman"/>
                <a:sym typeface="Times New Roman"/>
              </a:rPr>
            </a:br>
            <a:endParaRPr sz="3000">
              <a:latin typeface="Times New Roman"/>
              <a:ea typeface="Times New Roman"/>
              <a:cs typeface="Times New Roman"/>
              <a:sym typeface="Times New Roman"/>
            </a:endParaRPr>
          </a:p>
        </p:txBody>
      </p:sp>
      <p:sp>
        <p:nvSpPr>
          <p:cNvPr id="105" name="Google Shape;105;p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d9f1cbd273_3_24"/>
          <p:cNvSpPr txBox="1"/>
          <p:nvPr>
            <p:ph idx="1" type="body"/>
          </p:nvPr>
        </p:nvSpPr>
        <p:spPr>
          <a:xfrm>
            <a:off x="1137500" y="882250"/>
            <a:ext cx="12496800" cy="5696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GB" sz="2400"/>
              <a:t>Model Development with Complete Dataset(35887 Images):</a:t>
            </a:r>
            <a:endParaRPr sz="2400"/>
          </a:p>
          <a:p>
            <a:pPr indent="0" lvl="0" marL="203200" rtl="0" algn="l">
              <a:spcBef>
                <a:spcPts val="0"/>
              </a:spcBef>
              <a:spcAft>
                <a:spcPts val="0"/>
              </a:spcAft>
              <a:buClr>
                <a:schemeClr val="dk1"/>
              </a:buClr>
              <a:buSzPts val="3200"/>
              <a:buNone/>
            </a:pPr>
            <a:r>
              <a:t/>
            </a:r>
            <a:endParaRPr/>
          </a:p>
        </p:txBody>
      </p:sp>
      <p:pic>
        <p:nvPicPr>
          <p:cNvPr id="263" name="Google Shape;263;gd9f1cbd273_3_24"/>
          <p:cNvPicPr preferRelativeResize="0"/>
          <p:nvPr/>
        </p:nvPicPr>
        <p:blipFill>
          <a:blip r:embed="rId3">
            <a:alphaModFix/>
          </a:blip>
          <a:stretch>
            <a:fillRect/>
          </a:stretch>
        </p:blipFill>
        <p:spPr>
          <a:xfrm>
            <a:off x="1414475" y="1592425"/>
            <a:ext cx="11329075" cy="4622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6"/>
          <p:cNvSpPr txBox="1"/>
          <p:nvPr>
            <p:ph type="title"/>
          </p:nvPr>
        </p:nvSpPr>
        <p:spPr>
          <a:xfrm>
            <a:off x="-4191000" y="145625"/>
            <a:ext cx="12344400" cy="316653"/>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GB" sz="4400"/>
              <a:t>Applications</a:t>
            </a:r>
            <a:r>
              <a:rPr lang="en-GB"/>
              <a:t>:</a:t>
            </a:r>
            <a:endParaRPr/>
          </a:p>
        </p:txBody>
      </p:sp>
      <p:sp>
        <p:nvSpPr>
          <p:cNvPr id="269" name="Google Shape;269;p16"/>
          <p:cNvSpPr txBox="1"/>
          <p:nvPr>
            <p:ph idx="1" type="body"/>
          </p:nvPr>
        </p:nvSpPr>
        <p:spPr>
          <a:xfrm>
            <a:off x="685800" y="696800"/>
            <a:ext cx="12344400" cy="5848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Font typeface="Noto Sans Symbols"/>
              <a:buChar char="▪"/>
            </a:pPr>
            <a:r>
              <a:rPr lang="en-GB" sz="2400">
                <a:latin typeface="Times New Roman"/>
                <a:ea typeface="Times New Roman"/>
                <a:cs typeface="Times New Roman"/>
                <a:sym typeface="Times New Roman"/>
              </a:rPr>
              <a:t>Mental State Identification of Person</a:t>
            </a:r>
            <a:endParaRPr/>
          </a:p>
          <a:p>
            <a:pPr indent="-342900" lvl="0" marL="342900" rtl="0" algn="l">
              <a:spcBef>
                <a:spcPts val="480"/>
              </a:spcBef>
              <a:spcAft>
                <a:spcPts val="0"/>
              </a:spcAft>
              <a:buClr>
                <a:schemeClr val="dk1"/>
              </a:buClr>
              <a:buSzPts val="2400"/>
              <a:buFont typeface="Noto Sans Symbols"/>
              <a:buChar char="▪"/>
            </a:pPr>
            <a:r>
              <a:rPr lang="en-GB" sz="2400">
                <a:latin typeface="Times New Roman"/>
                <a:ea typeface="Times New Roman"/>
                <a:cs typeface="Times New Roman"/>
                <a:sym typeface="Times New Roman"/>
              </a:rPr>
              <a:t>Remote Class Students Monitoring</a:t>
            </a:r>
            <a:endParaRPr/>
          </a:p>
          <a:p>
            <a:pPr indent="-342900" lvl="0" marL="342900" rtl="0" algn="l">
              <a:spcBef>
                <a:spcPts val="480"/>
              </a:spcBef>
              <a:spcAft>
                <a:spcPts val="0"/>
              </a:spcAft>
              <a:buClr>
                <a:schemeClr val="dk1"/>
              </a:buClr>
              <a:buSzPts val="2400"/>
              <a:buFont typeface="Noto Sans Symbols"/>
              <a:buChar char="▪"/>
            </a:pPr>
            <a:r>
              <a:rPr lang="en-GB" sz="2400">
                <a:latin typeface="Times New Roman"/>
                <a:ea typeface="Times New Roman"/>
                <a:cs typeface="Times New Roman"/>
                <a:sym typeface="Times New Roman"/>
              </a:rPr>
              <a:t>Automated Emotion Detection in Cameras</a:t>
            </a:r>
            <a:endParaRPr/>
          </a:p>
          <a:p>
            <a:pPr indent="-342900" lvl="0" marL="342900" rtl="0" algn="l">
              <a:spcBef>
                <a:spcPts val="480"/>
              </a:spcBef>
              <a:spcAft>
                <a:spcPts val="0"/>
              </a:spcAft>
              <a:buClr>
                <a:schemeClr val="dk1"/>
              </a:buClr>
              <a:buSzPts val="2400"/>
              <a:buFont typeface="Noto Sans Symbols"/>
              <a:buChar char="▪"/>
            </a:pPr>
            <a:r>
              <a:rPr lang="en-GB" sz="2400">
                <a:latin typeface="Times New Roman"/>
                <a:ea typeface="Times New Roman"/>
                <a:cs typeface="Times New Roman"/>
                <a:sym typeface="Times New Roman"/>
              </a:rPr>
              <a:t>Useful in Acting Classes to monitor the Beginners Training and Practice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9"/>
          <p:cNvSpPr txBox="1"/>
          <p:nvPr>
            <p:ph type="title"/>
          </p:nvPr>
        </p:nvSpPr>
        <p:spPr>
          <a:xfrm>
            <a:off x="685800" y="292947"/>
            <a:ext cx="12344400" cy="69765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Conclusion</a:t>
            </a:r>
            <a:endParaRPr sz="3000">
              <a:latin typeface="Times New Roman"/>
              <a:ea typeface="Times New Roman"/>
              <a:cs typeface="Times New Roman"/>
              <a:sym typeface="Times New Roman"/>
            </a:endParaRPr>
          </a:p>
        </p:txBody>
      </p:sp>
      <p:sp>
        <p:nvSpPr>
          <p:cNvPr id="275" name="Google Shape;275;p19"/>
          <p:cNvSpPr txBox="1"/>
          <p:nvPr>
            <p:ph idx="1" type="body"/>
          </p:nvPr>
        </p:nvSpPr>
        <p:spPr>
          <a:xfrm>
            <a:off x="762000" y="1066800"/>
            <a:ext cx="12268199" cy="61027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200"/>
              <a:buNone/>
            </a:pPr>
            <a:r>
              <a:rPr lang="en-GB" sz="2200">
                <a:latin typeface="Bookman Old Style"/>
                <a:ea typeface="Bookman Old Style"/>
                <a:cs typeface="Bookman Old Style"/>
                <a:sym typeface="Bookman Old Style"/>
              </a:rPr>
              <a:t>	All the models that are pre existing are developed using various datasets which are </a:t>
            </a:r>
            <a:r>
              <a:rPr lang="en-GB" sz="2200">
                <a:latin typeface="Bookman Old Style"/>
                <a:ea typeface="Bookman Old Style"/>
                <a:cs typeface="Bookman Old Style"/>
                <a:sym typeface="Bookman Old Style"/>
              </a:rPr>
              <a:t>outdated</a:t>
            </a:r>
            <a:r>
              <a:rPr lang="en-GB" sz="2200">
                <a:latin typeface="Bookman Old Style"/>
                <a:ea typeface="Bookman Old Style"/>
                <a:cs typeface="Bookman Old Style"/>
                <a:sym typeface="Bookman Old Style"/>
              </a:rPr>
              <a:t> which consist of less number of samples for training and testing. </a:t>
            </a:r>
            <a:endParaRPr/>
          </a:p>
          <a:p>
            <a:pPr indent="0" lvl="0" marL="0" rtl="0" algn="l">
              <a:spcBef>
                <a:spcPts val="440"/>
              </a:spcBef>
              <a:spcAft>
                <a:spcPts val="0"/>
              </a:spcAft>
              <a:buClr>
                <a:schemeClr val="dk1"/>
              </a:buClr>
              <a:buSzPts val="2200"/>
              <a:buNone/>
            </a:pPr>
            <a:r>
              <a:rPr lang="en-GB" sz="2200">
                <a:latin typeface="Bookman Old Style"/>
                <a:ea typeface="Bookman Old Style"/>
                <a:cs typeface="Bookman Old Style"/>
                <a:sym typeface="Bookman Old Style"/>
              </a:rPr>
              <a:t>	</a:t>
            </a:r>
            <a:endParaRPr/>
          </a:p>
          <a:p>
            <a:pPr indent="0" lvl="0" marL="0" rtl="0" algn="l">
              <a:spcBef>
                <a:spcPts val="480"/>
              </a:spcBef>
              <a:spcAft>
                <a:spcPts val="0"/>
              </a:spcAft>
              <a:buClr>
                <a:schemeClr val="dk1"/>
              </a:buClr>
              <a:buSzPts val="2200"/>
              <a:buNone/>
            </a:pPr>
            <a:r>
              <a:rPr lang="en-GB" sz="2200">
                <a:latin typeface="Bookman Old Style"/>
                <a:ea typeface="Bookman Old Style"/>
                <a:cs typeface="Bookman Old Style"/>
                <a:sym typeface="Bookman Old Style"/>
              </a:rPr>
              <a:t>	In this Project we want to developed a model using Deep Learning, </a:t>
            </a:r>
            <a:r>
              <a:rPr lang="en-GB" sz="2400">
                <a:latin typeface="Times New Roman"/>
                <a:ea typeface="Times New Roman"/>
                <a:cs typeface="Times New Roman"/>
                <a:sym typeface="Times New Roman"/>
              </a:rPr>
              <a:t>Convolutional Neural Networks and Transfer Learning techniques </a:t>
            </a:r>
            <a:r>
              <a:rPr lang="en-GB" sz="2200">
                <a:latin typeface="Bookman Old Style"/>
                <a:ea typeface="Bookman Old Style"/>
                <a:cs typeface="Bookman Old Style"/>
                <a:sym typeface="Bookman Old Style"/>
              </a:rPr>
              <a:t>that can predict of seven human emotions more accurately using Python with Facial Dataset provided by Kaggle</a:t>
            </a:r>
            <a:endParaRPr/>
          </a:p>
          <a:p>
            <a:pPr indent="0" lvl="0" marL="0" rtl="0" algn="l">
              <a:spcBef>
                <a:spcPts val="480"/>
              </a:spcBef>
              <a:spcAft>
                <a:spcPts val="0"/>
              </a:spcAft>
              <a:buClr>
                <a:schemeClr val="dk1"/>
              </a:buClr>
              <a:buSzPts val="2400"/>
              <a:buNone/>
            </a:pPr>
            <a:r>
              <a:t/>
            </a:r>
            <a:endParaRPr sz="2400"/>
          </a:p>
          <a:p>
            <a:pPr indent="0" lvl="0" marL="0" rtl="0" algn="l">
              <a:spcBef>
                <a:spcPts val="480"/>
              </a:spcBef>
              <a:spcAft>
                <a:spcPts val="0"/>
              </a:spcAft>
              <a:buClr>
                <a:schemeClr val="dk1"/>
              </a:buClr>
              <a:buSzPts val="2400"/>
              <a:buNone/>
            </a:pPr>
            <a:r>
              <a:t/>
            </a:r>
            <a:endParaRPr sz="2400">
              <a:latin typeface="Bookman Old Style"/>
              <a:ea typeface="Bookman Old Style"/>
              <a:cs typeface="Bookman Old Style"/>
              <a:sym typeface="Bookman Old Style"/>
            </a:endParaRPr>
          </a:p>
          <a:p>
            <a:pPr indent="0" lvl="0" marL="0" rtl="0" algn="l">
              <a:spcBef>
                <a:spcPts val="440"/>
              </a:spcBef>
              <a:spcAft>
                <a:spcPts val="0"/>
              </a:spcAft>
              <a:buClr>
                <a:schemeClr val="dk1"/>
              </a:buClr>
              <a:buSzPts val="2200"/>
              <a:buNone/>
            </a:pPr>
            <a:r>
              <a:t/>
            </a:r>
            <a:endParaRPr sz="2200">
              <a:latin typeface="Bookman Old Style"/>
              <a:ea typeface="Bookman Old Style"/>
              <a:cs typeface="Bookman Old Style"/>
              <a:sym typeface="Bookman Old Style"/>
            </a:endParaRPr>
          </a:p>
          <a:p>
            <a:pPr indent="0" lvl="0" marL="0" rtl="0" algn="l">
              <a:spcBef>
                <a:spcPts val="440"/>
              </a:spcBef>
              <a:spcAft>
                <a:spcPts val="0"/>
              </a:spcAft>
              <a:buClr>
                <a:schemeClr val="dk1"/>
              </a:buClr>
              <a:buSzPts val="2200"/>
              <a:buNone/>
            </a:pPr>
            <a:r>
              <a:rPr lang="en-GB" sz="2200">
                <a:latin typeface="Bookman Old Style"/>
                <a:ea typeface="Bookman Old Style"/>
                <a:cs typeface="Bookman Old Style"/>
                <a:sym typeface="Bookman Old Style"/>
              </a:rPr>
              <a:t> </a:t>
            </a:r>
            <a:endParaRPr/>
          </a:p>
          <a:p>
            <a:pPr indent="0" lvl="0" marL="0" rtl="0" algn="l">
              <a:spcBef>
                <a:spcPts val="440"/>
              </a:spcBef>
              <a:spcAft>
                <a:spcPts val="0"/>
              </a:spcAft>
              <a:buClr>
                <a:schemeClr val="dk1"/>
              </a:buClr>
              <a:buSzPts val="2200"/>
              <a:buNone/>
            </a:pPr>
            <a:r>
              <a:t/>
            </a:r>
            <a:endParaRPr sz="2200">
              <a:latin typeface="Bookman Old Style"/>
              <a:ea typeface="Bookman Old Style"/>
              <a:cs typeface="Bookman Old Style"/>
              <a:sym typeface="Bookman Old Style"/>
            </a:endParaRPr>
          </a:p>
          <a:p>
            <a:pPr indent="0" lvl="0" marL="0" rtl="0" algn="l">
              <a:spcBef>
                <a:spcPts val="440"/>
              </a:spcBef>
              <a:spcAft>
                <a:spcPts val="0"/>
              </a:spcAft>
              <a:buClr>
                <a:schemeClr val="dk1"/>
              </a:buClr>
              <a:buSzPts val="2200"/>
              <a:buNone/>
            </a:pPr>
            <a:r>
              <a:rPr lang="en-GB" sz="2200">
                <a:latin typeface="Bookman Old Style"/>
                <a:ea typeface="Bookman Old Style"/>
                <a:cs typeface="Bookman Old Style"/>
                <a:sym typeface="Bookman Old Style"/>
              </a:rPr>
              <a:t> </a:t>
            </a:r>
            <a:endParaRPr/>
          </a:p>
        </p:txBody>
      </p:sp>
      <p:sp>
        <p:nvSpPr>
          <p:cNvPr id="276" name="Google Shape;276;p19"/>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0"/>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82" name="Google Shape;282;p20"/>
          <p:cNvSpPr txBox="1"/>
          <p:nvPr>
            <p:ph idx="1" type="body"/>
          </p:nvPr>
        </p:nvSpPr>
        <p:spPr>
          <a:xfrm>
            <a:off x="1828800" y="2743200"/>
            <a:ext cx="9753600" cy="707886"/>
          </a:xfrm>
          <a:prstGeom prst="rect">
            <a:avLst/>
          </a:prstGeom>
          <a:noFill/>
          <a:ln>
            <a:noFill/>
          </a:ln>
        </p:spPr>
        <p:txBody>
          <a:bodyPr anchorCtr="0" anchor="t" bIns="45700" lIns="91425" spcFirstLastPara="1" rIns="91425" wrap="square" tIns="45700">
            <a:spAutoFit/>
          </a:bodyPr>
          <a:lstStyle/>
          <a:p>
            <a:pPr indent="-342900" lvl="0" marL="342900" rtl="0" algn="ctr">
              <a:spcBef>
                <a:spcPts val="0"/>
              </a:spcBef>
              <a:spcAft>
                <a:spcPts val="0"/>
              </a:spcAft>
              <a:buClr>
                <a:schemeClr val="dk1"/>
              </a:buClr>
              <a:buSzPts val="4000"/>
              <a:buNone/>
            </a:pPr>
            <a:r>
              <a:rPr b="1" lang="en-GB" sz="4000">
                <a:latin typeface="Times New Roman"/>
                <a:ea typeface="Times New Roman"/>
                <a:cs typeface="Times New Roman"/>
                <a:sym typeface="Times New Roman"/>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609600" y="292947"/>
            <a:ext cx="12801600" cy="76707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Introduction</a:t>
            </a:r>
            <a:endParaRPr sz="3000">
              <a:latin typeface="Times New Roman"/>
              <a:ea typeface="Times New Roman"/>
              <a:cs typeface="Times New Roman"/>
              <a:sym typeface="Times New Roman"/>
            </a:endParaRPr>
          </a:p>
        </p:txBody>
      </p:sp>
      <p:sp>
        <p:nvSpPr>
          <p:cNvPr id="111" name="Google Shape;111;p3"/>
          <p:cNvSpPr txBox="1"/>
          <p:nvPr>
            <p:ph idx="1" type="body"/>
          </p:nvPr>
        </p:nvSpPr>
        <p:spPr>
          <a:xfrm>
            <a:off x="685800" y="1060025"/>
            <a:ext cx="12725399" cy="5874175"/>
          </a:xfrm>
          <a:prstGeom prst="rect">
            <a:avLst/>
          </a:prstGeom>
          <a:noFill/>
          <a:ln>
            <a:noFill/>
          </a:ln>
        </p:spPr>
        <p:txBody>
          <a:bodyPr anchorCtr="0" anchor="t" bIns="45700" lIns="91425" spcFirstLastPara="1" rIns="91425" wrap="square" tIns="45700">
            <a:noAutofit/>
          </a:bodyPr>
          <a:lstStyle/>
          <a:p>
            <a:pPr indent="0" lvl="0" marL="0" rtl="0" algn="just">
              <a:lnSpc>
                <a:spcPct val="107000"/>
              </a:lnSpc>
              <a:spcBef>
                <a:spcPts val="0"/>
              </a:spcBef>
              <a:spcAft>
                <a:spcPts val="0"/>
              </a:spcAft>
              <a:buClr>
                <a:schemeClr val="dk1"/>
              </a:buClr>
              <a:buSzPts val="2200"/>
              <a:buNone/>
            </a:pPr>
            <a:r>
              <a:rPr lang="en-GB" sz="2200">
                <a:latin typeface="Bookman Old Style"/>
                <a:ea typeface="Bookman Old Style"/>
                <a:cs typeface="Bookman Old Style"/>
                <a:sym typeface="Bookman Old Style"/>
              </a:rPr>
              <a:t>                 “2018 is the year when machines learn to grasp human emotions”</a:t>
            </a:r>
            <a:endParaRPr/>
          </a:p>
          <a:p>
            <a:pPr indent="0" lvl="0" marL="0" rtl="0" algn="just">
              <a:lnSpc>
                <a:spcPct val="107000"/>
              </a:lnSpc>
              <a:spcBef>
                <a:spcPts val="1240"/>
              </a:spcBef>
              <a:spcAft>
                <a:spcPts val="0"/>
              </a:spcAft>
              <a:buClr>
                <a:schemeClr val="dk1"/>
              </a:buClr>
              <a:buSzPts val="2200"/>
              <a:buNone/>
            </a:pPr>
            <a:r>
              <a:rPr lang="en-GB" sz="2200">
                <a:latin typeface="Bookman Old Style"/>
                <a:ea typeface="Bookman Old Style"/>
                <a:cs typeface="Bookman Old Style"/>
                <a:sym typeface="Bookman Old Style"/>
              </a:rPr>
              <a:t>                                                                                                         -- Andrew Moore.</a:t>
            </a:r>
            <a:endParaRPr/>
          </a:p>
          <a:p>
            <a:pPr indent="0" lvl="0" marL="0" rtl="0" algn="just">
              <a:lnSpc>
                <a:spcPct val="107000"/>
              </a:lnSpc>
              <a:spcBef>
                <a:spcPts val="1240"/>
              </a:spcBef>
              <a:spcAft>
                <a:spcPts val="0"/>
              </a:spcAft>
              <a:buClr>
                <a:schemeClr val="dk1"/>
              </a:buClr>
              <a:buSzPts val="2200"/>
              <a:buNone/>
            </a:pPr>
            <a:r>
              <a:rPr lang="en-GB" sz="2200">
                <a:latin typeface="Bookman Old Style"/>
                <a:ea typeface="Bookman Old Style"/>
                <a:cs typeface="Bookman Old Style"/>
                <a:sym typeface="Bookman Old Style"/>
              </a:rPr>
              <a:t>	</a:t>
            </a:r>
            <a:r>
              <a:rPr b="1" lang="en-GB" sz="2200">
                <a:latin typeface="Bookman Old Style"/>
                <a:ea typeface="Bookman Old Style"/>
                <a:cs typeface="Bookman Old Style"/>
                <a:sym typeface="Bookman Old Style"/>
              </a:rPr>
              <a:t>Image processing</a:t>
            </a:r>
            <a:r>
              <a:rPr lang="en-GB" sz="2200">
                <a:latin typeface="Bookman Old Style"/>
                <a:ea typeface="Bookman Old Style"/>
                <a:cs typeface="Bookman Old Style"/>
                <a:sym typeface="Bookman Old Style"/>
              </a:rPr>
              <a:t> is the field of signal processing where both the input and output signals are images. One of the most important applications of Image processing is Facial expression recognition. Our emotion is revealed by the expressions in our face. Facial Expressions plays an important role in interpersonal communication. </a:t>
            </a:r>
            <a:endParaRPr/>
          </a:p>
          <a:p>
            <a:pPr indent="0" lvl="0" marL="0" rtl="0" algn="just">
              <a:lnSpc>
                <a:spcPct val="107000"/>
              </a:lnSpc>
              <a:spcBef>
                <a:spcPts val="1240"/>
              </a:spcBef>
              <a:spcAft>
                <a:spcPts val="0"/>
              </a:spcAft>
              <a:buClr>
                <a:schemeClr val="dk1"/>
              </a:buClr>
              <a:buSzPts val="2200"/>
              <a:buNone/>
            </a:pPr>
            <a:r>
              <a:rPr lang="en-GB" sz="2200">
                <a:latin typeface="Bookman Old Style"/>
                <a:ea typeface="Bookman Old Style"/>
                <a:cs typeface="Bookman Old Style"/>
                <a:sym typeface="Bookman Old Style"/>
              </a:rPr>
              <a:t>	</a:t>
            </a:r>
            <a:r>
              <a:rPr b="1" lang="en-GB" sz="2200">
                <a:latin typeface="Bookman Old Style"/>
                <a:ea typeface="Bookman Old Style"/>
                <a:cs typeface="Bookman Old Style"/>
                <a:sym typeface="Bookman Old Style"/>
              </a:rPr>
              <a:t>Facial expression</a:t>
            </a:r>
            <a:r>
              <a:rPr lang="en-GB" sz="2200">
                <a:latin typeface="Bookman Old Style"/>
                <a:ea typeface="Bookman Old Style"/>
                <a:cs typeface="Bookman Old Style"/>
                <a:sym typeface="Bookman Old Style"/>
              </a:rPr>
              <a:t> is a non verbal scientific gesture which gets expressed in our face as per our emotions. Automatic recognition of facial expression plays an important role in artificial intelligence and robotics and thus it is a need of the generation. Some application related to this includes Personal identification and Access control, Videophone and Teleconferencing, Human-Computer Interaction, Automated Surveillance and so on.</a:t>
            </a:r>
            <a:endParaRPr/>
          </a:p>
          <a:p>
            <a:pPr indent="0" lvl="0" marL="0" rtl="0" algn="just">
              <a:lnSpc>
                <a:spcPct val="107000"/>
              </a:lnSpc>
              <a:spcBef>
                <a:spcPts val="1240"/>
              </a:spcBef>
              <a:spcAft>
                <a:spcPts val="0"/>
              </a:spcAft>
              <a:buClr>
                <a:schemeClr val="dk1"/>
              </a:buClr>
              <a:buSzPts val="2200"/>
              <a:buNone/>
            </a:pPr>
            <a:r>
              <a:rPr lang="en-GB" sz="2200">
                <a:latin typeface="Bookman Old Style"/>
                <a:ea typeface="Bookman Old Style"/>
                <a:cs typeface="Bookman Old Style"/>
                <a:sym typeface="Bookman Old Style"/>
              </a:rPr>
              <a:t>	</a:t>
            </a:r>
            <a:r>
              <a:rPr b="1" lang="en-GB" sz="2200">
                <a:latin typeface="Bookman Old Style"/>
                <a:ea typeface="Bookman Old Style"/>
                <a:cs typeface="Bookman Old Style"/>
                <a:sym typeface="Bookman Old Style"/>
              </a:rPr>
              <a:t>Several Projects </a:t>
            </a:r>
            <a:r>
              <a:rPr lang="en-GB" sz="2200">
                <a:latin typeface="Bookman Old Style"/>
                <a:ea typeface="Bookman Old Style"/>
                <a:cs typeface="Bookman Old Style"/>
                <a:sym typeface="Bookman Old Style"/>
              </a:rPr>
              <a:t>have already been done in this fields and our goal will not only be to develop an Automatic Facial Expression Recognition System but also improving the accuracy of this system compared to the other available systems.</a:t>
            </a:r>
            <a:endParaRPr/>
          </a:p>
          <a:p>
            <a:pPr indent="0" lvl="0" marL="0" rtl="0" algn="just">
              <a:lnSpc>
                <a:spcPct val="107000"/>
              </a:lnSpc>
              <a:spcBef>
                <a:spcPts val="1240"/>
              </a:spcBef>
              <a:spcAft>
                <a:spcPts val="0"/>
              </a:spcAft>
              <a:buClr>
                <a:schemeClr val="dk1"/>
              </a:buClr>
              <a:buSzPts val="2200"/>
              <a:buNone/>
            </a:pPr>
            <a:r>
              <a:t/>
            </a:r>
            <a:endParaRPr sz="2200">
              <a:latin typeface="Bookman Old Style"/>
              <a:ea typeface="Bookman Old Style"/>
              <a:cs typeface="Bookman Old Style"/>
              <a:sym typeface="Bookman Old Style"/>
            </a:endParaRPr>
          </a:p>
        </p:txBody>
      </p:sp>
      <p:sp>
        <p:nvSpPr>
          <p:cNvPr id="112" name="Google Shape;112;p3"/>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Motivation of Project Work</a:t>
            </a:r>
            <a:endParaRPr b="1" sz="3000">
              <a:latin typeface="Times New Roman"/>
              <a:ea typeface="Times New Roman"/>
              <a:cs typeface="Times New Roman"/>
              <a:sym typeface="Times New Roman"/>
            </a:endParaRPr>
          </a:p>
        </p:txBody>
      </p:sp>
      <p:sp>
        <p:nvSpPr>
          <p:cNvPr id="118" name="Google Shape;118;p4"/>
          <p:cNvSpPr txBox="1"/>
          <p:nvPr>
            <p:ph idx="1" type="body"/>
          </p:nvPr>
        </p:nvSpPr>
        <p:spPr>
          <a:xfrm>
            <a:off x="685800" y="1512147"/>
            <a:ext cx="12344400" cy="565742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GB" sz="2400">
                <a:latin typeface="Times New Roman"/>
                <a:ea typeface="Times New Roman"/>
                <a:cs typeface="Times New Roman"/>
                <a:sym typeface="Times New Roman"/>
              </a:rPr>
              <a:t>	Humans are well-trained in reading the emotions of others, in fact, at Just 14 months old, babies can already tell the difference between happy and sad. In the Current Technological World everyone are using Electronic devices like mobiles, computers etc. more than 8 hours a day.</a:t>
            </a:r>
            <a:endParaRPr/>
          </a:p>
          <a:p>
            <a:pPr indent="0" lvl="0" marL="0" rtl="0" algn="l">
              <a:spcBef>
                <a:spcPts val="48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spcBef>
                <a:spcPts val="480"/>
              </a:spcBef>
              <a:spcAft>
                <a:spcPts val="0"/>
              </a:spcAft>
              <a:buClr>
                <a:schemeClr val="dk1"/>
              </a:buClr>
              <a:buSzPts val="2400"/>
              <a:buNone/>
            </a:pPr>
            <a:r>
              <a:rPr lang="en-GB" sz="2400">
                <a:latin typeface="Times New Roman"/>
                <a:ea typeface="Times New Roman"/>
                <a:cs typeface="Times New Roman"/>
                <a:sym typeface="Times New Roman"/>
              </a:rPr>
              <a:t>	                    </a:t>
            </a:r>
            <a:r>
              <a:rPr b="1" lang="en-GB" sz="2400">
                <a:latin typeface="Times New Roman"/>
                <a:ea typeface="Times New Roman"/>
                <a:cs typeface="Times New Roman"/>
                <a:sym typeface="Times New Roman"/>
              </a:rPr>
              <a:t>Can we make our Computers to understand our emotions ? </a:t>
            </a:r>
            <a:endParaRPr/>
          </a:p>
          <a:p>
            <a:pPr indent="0" lvl="0" marL="0" rtl="0" algn="l">
              <a:spcBef>
                <a:spcPts val="480"/>
              </a:spcBef>
              <a:spcAft>
                <a:spcPts val="0"/>
              </a:spcAft>
              <a:buClr>
                <a:schemeClr val="dk1"/>
              </a:buClr>
              <a:buSzPts val="2400"/>
              <a:buNone/>
            </a:pPr>
            <a:r>
              <a:t/>
            </a:r>
            <a:endParaRPr b="1" sz="2400">
              <a:latin typeface="Times New Roman"/>
              <a:ea typeface="Times New Roman"/>
              <a:cs typeface="Times New Roman"/>
              <a:sym typeface="Times New Roman"/>
            </a:endParaRPr>
          </a:p>
          <a:p>
            <a:pPr indent="0" lvl="0" marL="0" rtl="0" algn="l">
              <a:spcBef>
                <a:spcPts val="480"/>
              </a:spcBef>
              <a:spcAft>
                <a:spcPts val="0"/>
              </a:spcAft>
              <a:buClr>
                <a:schemeClr val="dk1"/>
              </a:buClr>
              <a:buSzPts val="2400"/>
              <a:buNone/>
            </a:pPr>
            <a:r>
              <a:rPr b="1" lang="en-GB" sz="2400">
                <a:latin typeface="Times New Roman"/>
                <a:ea typeface="Times New Roman"/>
                <a:cs typeface="Times New Roman"/>
                <a:sym typeface="Times New Roman"/>
              </a:rPr>
              <a:t>	</a:t>
            </a:r>
            <a:r>
              <a:rPr lang="en-GB" sz="2400">
                <a:latin typeface="Times New Roman"/>
                <a:ea typeface="Times New Roman"/>
                <a:cs typeface="Times New Roman"/>
                <a:sym typeface="Times New Roman"/>
              </a:rPr>
              <a:t>To answer the question, We designed a deep learning neural network that gives machines the ability to make inferences about our emotional states. In other words,</a:t>
            </a:r>
            <a:endParaRPr/>
          </a:p>
          <a:p>
            <a:pPr indent="0" lvl="0" marL="0" rtl="0" algn="l">
              <a:spcBef>
                <a:spcPts val="480"/>
              </a:spcBef>
              <a:spcAft>
                <a:spcPts val="0"/>
              </a:spcAft>
              <a:buClr>
                <a:schemeClr val="dk1"/>
              </a:buClr>
              <a:buSzPts val="2400"/>
              <a:buNone/>
            </a:pPr>
            <a:r>
              <a:rPr lang="en-GB" sz="2400">
                <a:latin typeface="Times New Roman"/>
                <a:ea typeface="Times New Roman"/>
                <a:cs typeface="Times New Roman"/>
                <a:sym typeface="Times New Roman"/>
              </a:rPr>
              <a:t>                                     “we give them eyes to see what we can see’’</a:t>
            </a:r>
            <a:endParaRPr/>
          </a:p>
          <a:p>
            <a:pPr indent="0" lvl="0" marL="0" rtl="0" algn="l">
              <a:spcBef>
                <a:spcPts val="480"/>
              </a:spcBef>
              <a:spcAft>
                <a:spcPts val="0"/>
              </a:spcAft>
              <a:buClr>
                <a:schemeClr val="dk1"/>
              </a:buClr>
              <a:buSzPts val="2400"/>
              <a:buNone/>
            </a:pPr>
            <a:r>
              <a:t/>
            </a:r>
            <a:endParaRPr/>
          </a:p>
          <a:p>
            <a:pPr indent="0" lvl="0" marL="0" rtl="0" algn="l">
              <a:spcBef>
                <a:spcPts val="480"/>
              </a:spcBef>
              <a:spcAft>
                <a:spcPts val="0"/>
              </a:spcAft>
              <a:buClr>
                <a:schemeClr val="dk1"/>
              </a:buClr>
              <a:buSzPts val="2400"/>
              <a:buNone/>
            </a:pPr>
            <a:r>
              <a:rPr lang="en-GB" sz="2400">
                <a:latin typeface="Times New Roman"/>
                <a:ea typeface="Times New Roman"/>
                <a:cs typeface="Times New Roman"/>
                <a:sym typeface="Times New Roman"/>
              </a:rPr>
              <a:t>	Making a computer that understand Human emotions will bring a drastic change. It can save life’s  of people by identifying who are being depressed emotionally and prevent them from committing suicide .</a:t>
            </a:r>
            <a:endParaRPr sz="2200">
              <a:latin typeface="Bookman Old Style"/>
              <a:ea typeface="Bookman Old Style"/>
              <a:cs typeface="Bookman Old Style"/>
              <a:sym typeface="Bookman Old Style"/>
            </a:endParaRPr>
          </a:p>
        </p:txBody>
      </p:sp>
      <p:sp>
        <p:nvSpPr>
          <p:cNvPr id="119" name="Google Shape;119;p4"/>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685800" y="292947"/>
            <a:ext cx="12344400" cy="77385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Scope of Project</a:t>
            </a:r>
            <a:endParaRPr b="1" sz="3000">
              <a:latin typeface="Times New Roman"/>
              <a:ea typeface="Times New Roman"/>
              <a:cs typeface="Times New Roman"/>
              <a:sym typeface="Times New Roman"/>
            </a:endParaRPr>
          </a:p>
        </p:txBody>
      </p:sp>
      <p:sp>
        <p:nvSpPr>
          <p:cNvPr id="125" name="Google Shape;125;p5"/>
          <p:cNvSpPr txBox="1"/>
          <p:nvPr>
            <p:ph idx="1" type="body"/>
          </p:nvPr>
        </p:nvSpPr>
        <p:spPr>
          <a:xfrm>
            <a:off x="685800" y="1219200"/>
            <a:ext cx="12344400" cy="59503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200"/>
              <a:buChar char="•"/>
            </a:pPr>
            <a:r>
              <a:rPr lang="en-GB" sz="2200">
                <a:latin typeface="Bookman Old Style"/>
                <a:ea typeface="Bookman Old Style"/>
                <a:cs typeface="Bookman Old Style"/>
                <a:sym typeface="Bookman Old Style"/>
              </a:rPr>
              <a:t>By deploying the Trained model into Digital Devices Like Mobiles, Digital Cameras, Video Recorders. We easily identify the expressions of people in group and intimate the people with sad or Angry faces. This will definitely reduce the burden of taking   re-shots and helps it picking up the best images. </a:t>
            </a:r>
            <a:endParaRPr/>
          </a:p>
          <a:p>
            <a:pPr indent="0" lvl="0" marL="342900" rtl="0" algn="l">
              <a:spcBef>
                <a:spcPts val="0"/>
              </a:spcBef>
              <a:spcAft>
                <a:spcPts val="0"/>
              </a:spcAft>
              <a:buNone/>
            </a:pPr>
            <a:r>
              <a:t/>
            </a:r>
            <a:endParaRPr/>
          </a:p>
          <a:p>
            <a:pPr indent="-342900" lvl="0" marL="342900" rtl="0" algn="l">
              <a:spcBef>
                <a:spcPts val="440"/>
              </a:spcBef>
              <a:spcAft>
                <a:spcPts val="0"/>
              </a:spcAft>
              <a:buClr>
                <a:schemeClr val="dk1"/>
              </a:buClr>
              <a:buSzPts val="2200"/>
              <a:buChar char="•"/>
            </a:pPr>
            <a:r>
              <a:rPr lang="en-GB" sz="2200">
                <a:latin typeface="Bookman Old Style"/>
                <a:ea typeface="Bookman Old Style"/>
                <a:cs typeface="Bookman Old Style"/>
                <a:sym typeface="Bookman Old Style"/>
              </a:rPr>
              <a:t>Further By Incorporating this model in Videos Streaming Platforms, We can provide more apt suggestion to user based on their Emotional State which is determined using Webcam.</a:t>
            </a:r>
            <a:endParaRPr/>
          </a:p>
          <a:p>
            <a:pPr indent="-203200" lvl="0" marL="342900" rtl="0" algn="l">
              <a:spcBef>
                <a:spcPts val="440"/>
              </a:spcBef>
              <a:spcAft>
                <a:spcPts val="0"/>
              </a:spcAft>
              <a:buClr>
                <a:schemeClr val="dk1"/>
              </a:buClr>
              <a:buSzPts val="2200"/>
              <a:buNone/>
            </a:pPr>
            <a:r>
              <a:t/>
            </a:r>
            <a:endParaRPr sz="2200">
              <a:latin typeface="Bookman Old Style"/>
              <a:ea typeface="Bookman Old Style"/>
              <a:cs typeface="Bookman Old Style"/>
              <a:sym typeface="Bookman Old Style"/>
            </a:endParaRPr>
          </a:p>
          <a:p>
            <a:pPr indent="0" lvl="0" marL="0" rtl="0" algn="l">
              <a:spcBef>
                <a:spcPts val="440"/>
              </a:spcBef>
              <a:spcAft>
                <a:spcPts val="0"/>
              </a:spcAft>
              <a:buClr>
                <a:schemeClr val="dk1"/>
              </a:buClr>
              <a:buSzPts val="2200"/>
              <a:buNone/>
            </a:pPr>
            <a:r>
              <a:rPr lang="en-GB" sz="2200">
                <a:latin typeface="Bookman Old Style"/>
                <a:ea typeface="Bookman Old Style"/>
                <a:cs typeface="Bookman Old Style"/>
                <a:sym typeface="Bookman Old Style"/>
              </a:rPr>
              <a:t>     </a:t>
            </a:r>
            <a:endParaRPr/>
          </a:p>
        </p:txBody>
      </p:sp>
      <p:sp>
        <p:nvSpPr>
          <p:cNvPr id="126" name="Google Shape;126;p5"/>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685800" y="292947"/>
            <a:ext cx="11582400" cy="69765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GB" sz="3000">
                <a:latin typeface="Times New Roman"/>
                <a:ea typeface="Times New Roman"/>
                <a:cs typeface="Times New Roman"/>
                <a:sym typeface="Times New Roman"/>
              </a:rPr>
              <a:t>Analysis of Existing Models</a:t>
            </a:r>
            <a:endParaRPr b="1" sz="3000">
              <a:latin typeface="Times New Roman"/>
              <a:ea typeface="Times New Roman"/>
              <a:cs typeface="Times New Roman"/>
              <a:sym typeface="Times New Roman"/>
            </a:endParaRPr>
          </a:p>
        </p:txBody>
      </p:sp>
      <p:sp>
        <p:nvSpPr>
          <p:cNvPr id="132" name="Google Shape;132;p6"/>
          <p:cNvSpPr txBox="1"/>
          <p:nvPr>
            <p:ph idx="1" type="body"/>
          </p:nvPr>
        </p:nvSpPr>
        <p:spPr>
          <a:xfrm>
            <a:off x="685800" y="1143000"/>
            <a:ext cx="12344400" cy="539157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GB"/>
              <a:t>There are various pre existing models which are trained using various facial datasets and methodologies. Each of them are having different accuracy in prediction.</a:t>
            </a:r>
            <a:endParaRPr/>
          </a:p>
          <a:p>
            <a:pPr indent="0" lvl="0" marL="0" rtl="0" algn="l">
              <a:spcBef>
                <a:spcPts val="640"/>
              </a:spcBef>
              <a:spcAft>
                <a:spcPts val="0"/>
              </a:spcAft>
              <a:buClr>
                <a:schemeClr val="dk1"/>
              </a:buClr>
              <a:buSzPts val="3200"/>
              <a:buNone/>
            </a:pPr>
            <a:r>
              <a:rPr lang="en-GB"/>
              <a:t>Various facial datasets available online are:</a:t>
            </a:r>
            <a:endParaRPr/>
          </a:p>
          <a:p>
            <a:pPr indent="-514350" lvl="2" marL="1314450" rtl="0" algn="l">
              <a:spcBef>
                <a:spcPts val="480"/>
              </a:spcBef>
              <a:spcAft>
                <a:spcPts val="0"/>
              </a:spcAft>
              <a:buClr>
                <a:schemeClr val="dk1"/>
              </a:buClr>
              <a:buSzPts val="2400"/>
              <a:buFont typeface="Calibri"/>
              <a:buAutoNum type="arabicPeriod"/>
            </a:pPr>
            <a:r>
              <a:rPr lang="en-GB"/>
              <a:t>Facial Emotion Recognition (</a:t>
            </a:r>
            <a:r>
              <a:rPr lang="en-GB"/>
              <a:t>FER)</a:t>
            </a:r>
            <a:endParaRPr/>
          </a:p>
          <a:p>
            <a:pPr indent="-514350" lvl="2" marL="1314450" rtl="0" algn="l">
              <a:spcBef>
                <a:spcPts val="480"/>
              </a:spcBef>
              <a:spcAft>
                <a:spcPts val="0"/>
              </a:spcAft>
              <a:buClr>
                <a:schemeClr val="dk1"/>
              </a:buClr>
              <a:buSzPts val="2400"/>
              <a:buFont typeface="Calibri"/>
              <a:buAutoNum type="arabicPeriod"/>
            </a:pPr>
            <a:r>
              <a:rPr lang="en-GB"/>
              <a:t>Japanese Female Facial Expression (JAFFE)</a:t>
            </a:r>
            <a:endParaRPr/>
          </a:p>
          <a:p>
            <a:pPr indent="-514350" lvl="2" marL="1314450" rtl="0" algn="l">
              <a:spcBef>
                <a:spcPts val="480"/>
              </a:spcBef>
              <a:spcAft>
                <a:spcPts val="0"/>
              </a:spcAft>
              <a:buClr>
                <a:schemeClr val="dk1"/>
              </a:buClr>
              <a:buSzPts val="2400"/>
              <a:buFont typeface="Calibri"/>
              <a:buAutoNum type="arabicPeriod"/>
            </a:pPr>
            <a:r>
              <a:rPr lang="en-GB"/>
              <a:t>Carnegie Mellon University (</a:t>
            </a:r>
            <a:r>
              <a:rPr lang="en-GB"/>
              <a:t>CMU) MultiPIE</a:t>
            </a:r>
            <a:endParaRPr/>
          </a:p>
          <a:p>
            <a:pPr indent="-514350" lvl="2" marL="1314450" rtl="0" algn="l">
              <a:spcBef>
                <a:spcPts val="480"/>
              </a:spcBef>
              <a:spcAft>
                <a:spcPts val="0"/>
              </a:spcAft>
              <a:buClr>
                <a:schemeClr val="dk1"/>
              </a:buClr>
              <a:buSzPts val="2400"/>
              <a:buFont typeface="Calibri"/>
              <a:buAutoNum type="arabicPeriod"/>
            </a:pPr>
            <a:r>
              <a:rPr lang="en-GB"/>
              <a:t>Lifespan </a:t>
            </a:r>
            <a:endParaRPr/>
          </a:p>
          <a:p>
            <a:pPr indent="-514350" lvl="2" marL="1314450" rtl="0" algn="l">
              <a:spcBef>
                <a:spcPts val="480"/>
              </a:spcBef>
              <a:spcAft>
                <a:spcPts val="0"/>
              </a:spcAft>
              <a:buClr>
                <a:schemeClr val="dk1"/>
              </a:buClr>
              <a:buSzPts val="2400"/>
              <a:buFont typeface="Calibri"/>
              <a:buAutoNum type="arabicPeriod"/>
            </a:pPr>
            <a:r>
              <a:rPr lang="en-GB"/>
              <a:t>Man Machine Interface (MMI) </a:t>
            </a:r>
            <a:endParaRPr/>
          </a:p>
          <a:p>
            <a:pPr indent="-514350" lvl="2" marL="1314450" rtl="0" algn="l">
              <a:spcBef>
                <a:spcPts val="480"/>
              </a:spcBef>
              <a:spcAft>
                <a:spcPts val="0"/>
              </a:spcAft>
              <a:buClr>
                <a:schemeClr val="dk1"/>
              </a:buClr>
              <a:buSzPts val="2400"/>
              <a:buFont typeface="Calibri"/>
              <a:buAutoNum type="arabicPeriod"/>
            </a:pPr>
            <a:r>
              <a:rPr lang="en-GB"/>
              <a:t>FEED </a:t>
            </a:r>
            <a:endParaRPr/>
          </a:p>
          <a:p>
            <a:pPr indent="-514350" lvl="2" marL="1314450" rtl="0" algn="l">
              <a:spcBef>
                <a:spcPts val="480"/>
              </a:spcBef>
              <a:spcAft>
                <a:spcPts val="0"/>
              </a:spcAft>
              <a:buClr>
                <a:schemeClr val="dk1"/>
              </a:buClr>
              <a:buSzPts val="2400"/>
              <a:buFont typeface="Calibri"/>
              <a:buAutoNum type="arabicPeriod"/>
            </a:pPr>
            <a:r>
              <a:rPr lang="en-GB"/>
              <a:t>Cohn Kanade (CN)</a:t>
            </a:r>
            <a:endParaRPr/>
          </a:p>
        </p:txBody>
      </p:sp>
      <p:sp>
        <p:nvSpPr>
          <p:cNvPr id="133" name="Google Shape;133;p6"/>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228600" y="304800"/>
            <a:ext cx="7620000" cy="38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GB" sz="3200"/>
              <a:t>Accuracy of various datasets:</a:t>
            </a:r>
            <a:endParaRPr/>
          </a:p>
        </p:txBody>
      </p:sp>
      <p:graphicFrame>
        <p:nvGraphicFramePr>
          <p:cNvPr id="139" name="Google Shape;139;p7"/>
          <p:cNvGraphicFramePr/>
          <p:nvPr/>
        </p:nvGraphicFramePr>
        <p:xfrm>
          <a:off x="1485900" y="762000"/>
          <a:ext cx="3000000" cy="3000000"/>
        </p:xfrm>
        <a:graphic>
          <a:graphicData uri="http://schemas.openxmlformats.org/drawingml/2006/table">
            <a:tbl>
              <a:tblPr bandRow="1" firstRow="1">
                <a:noFill/>
                <a:tableStyleId>{4041636F-CBD9-42DB-8ACC-4C041C5304A2}</a:tableStyleId>
              </a:tblPr>
              <a:tblGrid>
                <a:gridCol w="1727875"/>
                <a:gridCol w="1763150"/>
                <a:gridCol w="1728675"/>
              </a:tblGrid>
              <a:tr h="269825">
                <a:tc>
                  <a:txBody>
                    <a:bodyPr/>
                    <a:lstStyle/>
                    <a:p>
                      <a:pPr indent="0" lvl="0" marL="0" marR="0" rtl="0" algn="l">
                        <a:spcBef>
                          <a:spcPts val="0"/>
                        </a:spcBef>
                        <a:spcAft>
                          <a:spcPts val="0"/>
                        </a:spcAft>
                        <a:buNone/>
                      </a:pPr>
                      <a:r>
                        <a:rPr lang="en-GB" sz="1800" u="none" cap="none" strike="noStrike"/>
                        <a:t>Training</a:t>
                      </a:r>
                      <a:endParaRPr/>
                    </a:p>
                  </a:txBody>
                  <a:tcPr marT="45725" marB="45725" marR="91450" marL="91450"/>
                </a:tc>
                <a:tc>
                  <a:txBody>
                    <a:bodyPr/>
                    <a:lstStyle/>
                    <a:p>
                      <a:pPr indent="0" lvl="0" marL="0" marR="0" rtl="0" algn="l">
                        <a:spcBef>
                          <a:spcPts val="0"/>
                        </a:spcBef>
                        <a:spcAft>
                          <a:spcPts val="0"/>
                        </a:spcAft>
                        <a:buNone/>
                      </a:pPr>
                      <a:r>
                        <a:rPr lang="en-GB" sz="1800"/>
                        <a:t>Testing</a:t>
                      </a:r>
                      <a:endParaRPr/>
                    </a:p>
                  </a:txBody>
                  <a:tcPr marT="45725" marB="45725" marR="91450" marL="91450"/>
                </a:tc>
                <a:tc>
                  <a:txBody>
                    <a:bodyPr/>
                    <a:lstStyle/>
                    <a:p>
                      <a:pPr indent="0" lvl="0" marL="0" marR="0" rtl="0" algn="l">
                        <a:spcBef>
                          <a:spcPts val="0"/>
                        </a:spcBef>
                        <a:spcAft>
                          <a:spcPts val="0"/>
                        </a:spcAft>
                        <a:buNone/>
                      </a:pPr>
                      <a:r>
                        <a:rPr lang="en-GB" sz="1800"/>
                        <a:t> Accuracy</a:t>
                      </a:r>
                      <a:endParaRPr/>
                    </a:p>
                  </a:txBody>
                  <a:tcPr marT="45725" marB="45725" marR="91450" marL="91450"/>
                </a:tc>
              </a:tr>
              <a:tr h="209700">
                <a:tc>
                  <a:txBody>
                    <a:bodyPr/>
                    <a:lstStyle/>
                    <a:p>
                      <a:pPr indent="0" lvl="0" marL="0" marR="0" rtl="0" algn="l">
                        <a:spcBef>
                          <a:spcPts val="0"/>
                        </a:spcBef>
                        <a:spcAft>
                          <a:spcPts val="0"/>
                        </a:spcAft>
                        <a:buNone/>
                      </a:pPr>
                      <a:r>
                        <a:rPr lang="en-GB" sz="1800"/>
                        <a:t>FER2013</a:t>
                      </a:r>
                      <a:endParaRPr/>
                    </a:p>
                  </a:txBody>
                  <a:tcPr marT="45725" marB="45725" marR="91450" marL="91450"/>
                </a:tc>
                <a:tc>
                  <a:txBody>
                    <a:bodyPr/>
                    <a:lstStyle/>
                    <a:p>
                      <a:pPr indent="0" lvl="0" marL="0" marR="0" rtl="0" algn="l">
                        <a:spcBef>
                          <a:spcPts val="0"/>
                        </a:spcBef>
                        <a:spcAft>
                          <a:spcPts val="0"/>
                        </a:spcAft>
                        <a:buNone/>
                      </a:pPr>
                      <a:r>
                        <a:rPr lang="en-GB" sz="1800"/>
                        <a:t>CK+</a:t>
                      </a:r>
                      <a:endParaRPr/>
                    </a:p>
                  </a:txBody>
                  <a:tcPr marT="45725" marB="45725" marR="91450" marL="91450"/>
                </a:tc>
                <a:tc>
                  <a:txBody>
                    <a:bodyPr/>
                    <a:lstStyle/>
                    <a:p>
                      <a:pPr indent="0" lvl="0" marL="0" marR="0" rtl="0" algn="l">
                        <a:spcBef>
                          <a:spcPts val="0"/>
                        </a:spcBef>
                        <a:spcAft>
                          <a:spcPts val="0"/>
                        </a:spcAft>
                        <a:buNone/>
                      </a:pPr>
                      <a:r>
                        <a:rPr lang="en-GB" sz="1800"/>
                        <a:t>75.05</a:t>
                      </a:r>
                      <a:endParaRPr/>
                    </a:p>
                  </a:txBody>
                  <a:tcPr marT="45725" marB="45725" marR="91450" marL="91450"/>
                </a:tc>
              </a:tr>
              <a:tr h="214050">
                <a:tc>
                  <a:txBody>
                    <a:bodyPr/>
                    <a:lstStyle/>
                    <a:p>
                      <a:pPr indent="0" lvl="0" marL="0" marR="0" rtl="0" algn="l">
                        <a:lnSpc>
                          <a:spcPct val="100000"/>
                        </a:lnSpc>
                        <a:spcBef>
                          <a:spcPts val="0"/>
                        </a:spcBef>
                        <a:spcAft>
                          <a:spcPts val="0"/>
                        </a:spcAft>
                        <a:buClr>
                          <a:schemeClr val="dk1"/>
                        </a:buClr>
                        <a:buSzPts val="1800"/>
                        <a:buFont typeface="Calibri"/>
                        <a:buNone/>
                      </a:pPr>
                      <a:r>
                        <a:rPr lang="en-GB" sz="1800"/>
                        <a:t>FER2013</a:t>
                      </a:r>
                      <a:endParaRPr/>
                    </a:p>
                  </a:txBody>
                  <a:tcPr marT="45725" marB="45725" marR="91450" marL="91450"/>
                </a:tc>
                <a:tc>
                  <a:txBody>
                    <a:bodyPr/>
                    <a:lstStyle/>
                    <a:p>
                      <a:pPr indent="0" lvl="0" marL="0" marR="0" rtl="0" algn="l">
                        <a:spcBef>
                          <a:spcPts val="0"/>
                        </a:spcBef>
                        <a:spcAft>
                          <a:spcPts val="0"/>
                        </a:spcAft>
                        <a:buNone/>
                      </a:pPr>
                      <a:r>
                        <a:rPr lang="en-GB" sz="1800"/>
                        <a:t>CK+</a:t>
                      </a:r>
                      <a:endParaRPr/>
                    </a:p>
                  </a:txBody>
                  <a:tcPr marT="45725" marB="45725" marR="91450" marL="91450"/>
                </a:tc>
                <a:tc>
                  <a:txBody>
                    <a:bodyPr/>
                    <a:lstStyle/>
                    <a:p>
                      <a:pPr indent="0" lvl="0" marL="0" marR="0" rtl="0" algn="l">
                        <a:spcBef>
                          <a:spcPts val="0"/>
                        </a:spcBef>
                        <a:spcAft>
                          <a:spcPts val="0"/>
                        </a:spcAft>
                        <a:buNone/>
                      </a:pPr>
                      <a:r>
                        <a:rPr lang="en-GB" sz="1800"/>
                        <a:t>73.38</a:t>
                      </a:r>
                      <a:endParaRPr/>
                    </a:p>
                  </a:txBody>
                  <a:tcPr marT="45725" marB="45725" marR="91450" marL="91450"/>
                </a:tc>
              </a:tr>
              <a:tr h="214050">
                <a:tc>
                  <a:txBody>
                    <a:bodyPr/>
                    <a:lstStyle/>
                    <a:p>
                      <a:pPr indent="0" lvl="0" marL="0" marR="0" rtl="0" algn="l">
                        <a:spcBef>
                          <a:spcPts val="0"/>
                        </a:spcBef>
                        <a:spcAft>
                          <a:spcPts val="0"/>
                        </a:spcAft>
                        <a:buNone/>
                      </a:pPr>
                      <a:r>
                        <a:rPr lang="en-GB" sz="1800"/>
                        <a:t>JAFFE</a:t>
                      </a:r>
                      <a:endParaRPr/>
                    </a:p>
                  </a:txBody>
                  <a:tcPr marT="45725" marB="45725" marR="91450" marL="91450"/>
                </a:tc>
                <a:tc>
                  <a:txBody>
                    <a:bodyPr/>
                    <a:lstStyle/>
                    <a:p>
                      <a:pPr indent="0" lvl="0" marL="0" marR="0" rtl="0" algn="l">
                        <a:spcBef>
                          <a:spcPts val="0"/>
                        </a:spcBef>
                        <a:spcAft>
                          <a:spcPts val="0"/>
                        </a:spcAft>
                        <a:buNone/>
                      </a:pPr>
                      <a:r>
                        <a:rPr lang="en-GB" sz="1800"/>
                        <a:t>CK+</a:t>
                      </a:r>
                      <a:endParaRPr/>
                    </a:p>
                  </a:txBody>
                  <a:tcPr marT="45725" marB="45725" marR="91450" marL="91450"/>
                </a:tc>
                <a:tc>
                  <a:txBody>
                    <a:bodyPr/>
                    <a:lstStyle/>
                    <a:p>
                      <a:pPr indent="0" lvl="0" marL="0" marR="0" rtl="0" algn="l">
                        <a:spcBef>
                          <a:spcPts val="0"/>
                        </a:spcBef>
                        <a:spcAft>
                          <a:spcPts val="0"/>
                        </a:spcAft>
                        <a:buNone/>
                      </a:pPr>
                      <a:r>
                        <a:rPr lang="en-GB" sz="1800"/>
                        <a:t>54.05</a:t>
                      </a:r>
                      <a:endParaRPr/>
                    </a:p>
                  </a:txBody>
                  <a:tcPr marT="45725" marB="45725" marR="91450" marL="91450"/>
                </a:tc>
              </a:tr>
              <a:tr h="214050">
                <a:tc>
                  <a:txBody>
                    <a:bodyPr/>
                    <a:lstStyle/>
                    <a:p>
                      <a:pPr indent="0" lvl="0" marL="0" marR="0" rtl="0" algn="l">
                        <a:spcBef>
                          <a:spcPts val="0"/>
                        </a:spcBef>
                        <a:spcAft>
                          <a:spcPts val="0"/>
                        </a:spcAft>
                        <a:buNone/>
                      </a:pPr>
                      <a:r>
                        <a:rPr lang="en-GB" sz="1800"/>
                        <a:t>MMI</a:t>
                      </a:r>
                      <a:endParaRPr/>
                    </a:p>
                  </a:txBody>
                  <a:tcPr marT="45725" marB="45725" marR="91450" marL="91450"/>
                </a:tc>
                <a:tc>
                  <a:txBody>
                    <a:bodyPr/>
                    <a:lstStyle/>
                    <a:p>
                      <a:pPr indent="0" lvl="0" marL="0" marR="0" rtl="0" algn="l">
                        <a:spcBef>
                          <a:spcPts val="0"/>
                        </a:spcBef>
                        <a:spcAft>
                          <a:spcPts val="0"/>
                        </a:spcAft>
                        <a:buNone/>
                      </a:pPr>
                      <a:r>
                        <a:rPr lang="en-GB" sz="1800"/>
                        <a:t>CK+</a:t>
                      </a:r>
                      <a:endParaRPr/>
                    </a:p>
                  </a:txBody>
                  <a:tcPr marT="45725" marB="45725" marR="91450" marL="91450"/>
                </a:tc>
                <a:tc>
                  <a:txBody>
                    <a:bodyPr/>
                    <a:lstStyle/>
                    <a:p>
                      <a:pPr indent="0" lvl="0" marL="0" marR="0" rtl="0" algn="l">
                        <a:spcBef>
                          <a:spcPts val="0"/>
                        </a:spcBef>
                        <a:spcAft>
                          <a:spcPts val="0"/>
                        </a:spcAft>
                        <a:buNone/>
                      </a:pPr>
                      <a:r>
                        <a:rPr lang="en-GB" sz="1800"/>
                        <a:t>66.20</a:t>
                      </a:r>
                      <a:endParaRPr/>
                    </a:p>
                  </a:txBody>
                  <a:tcPr marT="45725" marB="45725" marR="91450" marL="91450"/>
                </a:tc>
              </a:tr>
              <a:tr h="214050">
                <a:tc>
                  <a:txBody>
                    <a:bodyPr/>
                    <a:lstStyle/>
                    <a:p>
                      <a:pPr indent="0" lvl="0" marL="0" marR="0" rtl="0" algn="l">
                        <a:spcBef>
                          <a:spcPts val="0"/>
                        </a:spcBef>
                        <a:spcAft>
                          <a:spcPts val="0"/>
                        </a:spcAft>
                        <a:buNone/>
                      </a:pPr>
                      <a:r>
                        <a:rPr lang="en-GB" sz="1800"/>
                        <a:t>FEED</a:t>
                      </a:r>
                      <a:endParaRPr/>
                    </a:p>
                  </a:txBody>
                  <a:tcPr marT="45725" marB="45725" marR="91450" marL="91450"/>
                </a:tc>
                <a:tc>
                  <a:txBody>
                    <a:bodyPr/>
                    <a:lstStyle/>
                    <a:p>
                      <a:pPr indent="0" lvl="0" marL="0" marR="0" rtl="0" algn="l">
                        <a:spcBef>
                          <a:spcPts val="0"/>
                        </a:spcBef>
                        <a:spcAft>
                          <a:spcPts val="0"/>
                        </a:spcAft>
                        <a:buNone/>
                      </a:pPr>
                      <a:r>
                        <a:rPr lang="en-GB" sz="1800"/>
                        <a:t>CK+</a:t>
                      </a:r>
                      <a:endParaRPr/>
                    </a:p>
                  </a:txBody>
                  <a:tcPr marT="45725" marB="45725" marR="91450" marL="91450"/>
                </a:tc>
                <a:tc>
                  <a:txBody>
                    <a:bodyPr/>
                    <a:lstStyle/>
                    <a:p>
                      <a:pPr indent="0" lvl="0" marL="0" marR="0" rtl="0" algn="l">
                        <a:spcBef>
                          <a:spcPts val="0"/>
                        </a:spcBef>
                        <a:spcAft>
                          <a:spcPts val="0"/>
                        </a:spcAft>
                        <a:buNone/>
                      </a:pPr>
                      <a:r>
                        <a:rPr lang="en-GB" sz="1800"/>
                        <a:t>56.60</a:t>
                      </a:r>
                      <a:endParaRPr/>
                    </a:p>
                  </a:txBody>
                  <a:tcPr marT="45725" marB="45725" marR="91450" marL="91450"/>
                </a:tc>
              </a:tr>
              <a:tr h="214050">
                <a:tc>
                  <a:txBody>
                    <a:bodyPr/>
                    <a:lstStyle/>
                    <a:p>
                      <a:pPr indent="0" lvl="0" marL="0" marR="0" rtl="0" algn="l">
                        <a:spcBef>
                          <a:spcPts val="0"/>
                        </a:spcBef>
                        <a:spcAft>
                          <a:spcPts val="0"/>
                        </a:spcAft>
                        <a:buNone/>
                      </a:pPr>
                      <a:r>
                        <a:rPr lang="en-GB" sz="1800"/>
                        <a:t>FER2013</a:t>
                      </a:r>
                      <a:endParaRPr/>
                    </a:p>
                  </a:txBody>
                  <a:tcPr marT="45725" marB="45725" marR="91450" marL="91450"/>
                </a:tc>
                <a:tc>
                  <a:txBody>
                    <a:bodyPr/>
                    <a:lstStyle/>
                    <a:p>
                      <a:pPr indent="0" lvl="0" marL="0" marR="0" rtl="0" algn="l">
                        <a:spcBef>
                          <a:spcPts val="0"/>
                        </a:spcBef>
                        <a:spcAft>
                          <a:spcPts val="0"/>
                        </a:spcAft>
                        <a:buNone/>
                      </a:pPr>
                      <a:r>
                        <a:rPr lang="en-GB" sz="1800"/>
                        <a:t>JAFFE</a:t>
                      </a:r>
                      <a:endParaRPr/>
                    </a:p>
                  </a:txBody>
                  <a:tcPr marT="45725" marB="45725" marR="91450" marL="91450"/>
                </a:tc>
                <a:tc>
                  <a:txBody>
                    <a:bodyPr/>
                    <a:lstStyle/>
                    <a:p>
                      <a:pPr indent="0" lvl="0" marL="0" marR="0" rtl="0" algn="l">
                        <a:spcBef>
                          <a:spcPts val="0"/>
                        </a:spcBef>
                        <a:spcAft>
                          <a:spcPts val="0"/>
                        </a:spcAft>
                        <a:buNone/>
                      </a:pPr>
                      <a:r>
                        <a:rPr lang="en-GB" sz="1800"/>
                        <a:t>50.70</a:t>
                      </a:r>
                      <a:endParaRPr/>
                    </a:p>
                  </a:txBody>
                  <a:tcPr marT="45725" marB="45725" marR="91450" marL="91450"/>
                </a:tc>
              </a:tr>
              <a:tr h="214050">
                <a:tc>
                  <a:txBody>
                    <a:bodyPr/>
                    <a:lstStyle/>
                    <a:p>
                      <a:pPr indent="0" lvl="0" marL="0" marR="0" rtl="0" algn="l">
                        <a:lnSpc>
                          <a:spcPct val="100000"/>
                        </a:lnSpc>
                        <a:spcBef>
                          <a:spcPts val="0"/>
                        </a:spcBef>
                        <a:spcAft>
                          <a:spcPts val="0"/>
                        </a:spcAft>
                        <a:buClr>
                          <a:schemeClr val="dk1"/>
                        </a:buClr>
                        <a:buSzPts val="1800"/>
                        <a:buFont typeface="Calibri"/>
                        <a:buNone/>
                      </a:pPr>
                      <a:r>
                        <a:rPr lang="en-GB" sz="1800"/>
                        <a:t>FER2013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GB" sz="1800"/>
                        <a:t>JAFFE</a:t>
                      </a:r>
                      <a:endParaRPr/>
                    </a:p>
                  </a:txBody>
                  <a:tcPr marT="45725" marB="45725" marR="91450" marL="91450"/>
                </a:tc>
                <a:tc>
                  <a:txBody>
                    <a:bodyPr/>
                    <a:lstStyle/>
                    <a:p>
                      <a:pPr indent="0" lvl="0" marL="0" marR="0" rtl="0" algn="l">
                        <a:spcBef>
                          <a:spcPts val="0"/>
                        </a:spcBef>
                        <a:spcAft>
                          <a:spcPts val="0"/>
                        </a:spcAft>
                        <a:buNone/>
                      </a:pPr>
                      <a:r>
                        <a:rPr lang="en-GB" sz="1800"/>
                        <a:t>45.07</a:t>
                      </a:r>
                      <a:endParaRPr/>
                    </a:p>
                  </a:txBody>
                  <a:tcPr marT="45725" marB="45725" marR="91450" marL="91450"/>
                </a:tc>
              </a:tr>
              <a:tr h="214050">
                <a:tc>
                  <a:txBody>
                    <a:bodyPr/>
                    <a:lstStyle/>
                    <a:p>
                      <a:pPr indent="0" lvl="0" marL="0" marR="0" rtl="0" algn="l">
                        <a:spcBef>
                          <a:spcPts val="0"/>
                        </a:spcBef>
                        <a:spcAft>
                          <a:spcPts val="0"/>
                        </a:spcAft>
                        <a:buNone/>
                      </a:pPr>
                      <a:r>
                        <a:rPr lang="en-GB" sz="1800"/>
                        <a:t>CK+</a:t>
                      </a:r>
                      <a:endParaRPr/>
                    </a:p>
                  </a:txBody>
                  <a:tcPr marT="45725" marB="45725" marR="91450" marL="91450"/>
                </a:tc>
                <a:tc>
                  <a:txBody>
                    <a:bodyPr/>
                    <a:lstStyle/>
                    <a:p>
                      <a:pPr indent="0" lvl="0" marL="0" marR="0" rtl="0" algn="l">
                        <a:spcBef>
                          <a:spcPts val="0"/>
                        </a:spcBef>
                        <a:spcAft>
                          <a:spcPts val="0"/>
                        </a:spcAft>
                        <a:buNone/>
                      </a:pPr>
                      <a:r>
                        <a:rPr lang="en-GB" sz="1800"/>
                        <a:t>JAFFE</a:t>
                      </a:r>
                      <a:endParaRPr/>
                    </a:p>
                  </a:txBody>
                  <a:tcPr marT="45725" marB="45725" marR="91450" marL="91450"/>
                </a:tc>
                <a:tc>
                  <a:txBody>
                    <a:bodyPr/>
                    <a:lstStyle/>
                    <a:p>
                      <a:pPr indent="0" lvl="0" marL="0" marR="0" rtl="0" algn="l">
                        <a:spcBef>
                          <a:spcPts val="0"/>
                        </a:spcBef>
                        <a:spcAft>
                          <a:spcPts val="0"/>
                        </a:spcAft>
                        <a:buNone/>
                      </a:pPr>
                      <a:r>
                        <a:rPr lang="en-GB" sz="1800"/>
                        <a:t>55.87</a:t>
                      </a:r>
                      <a:endParaRPr/>
                    </a:p>
                  </a:txBody>
                  <a:tcPr marT="45725" marB="45725" marR="91450" marL="91450"/>
                </a:tc>
              </a:tr>
              <a:tr h="214050">
                <a:tc>
                  <a:txBody>
                    <a:bodyPr/>
                    <a:lstStyle/>
                    <a:p>
                      <a:pPr indent="0" lvl="0" marL="0" marR="0" rtl="0" algn="l">
                        <a:spcBef>
                          <a:spcPts val="0"/>
                        </a:spcBef>
                        <a:spcAft>
                          <a:spcPts val="0"/>
                        </a:spcAft>
                        <a:buNone/>
                      </a:pPr>
                      <a:r>
                        <a:rPr lang="en-GB" sz="1800"/>
                        <a:t>BU-3DFE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GB" sz="1800"/>
                        <a:t>JAFFE</a:t>
                      </a:r>
                      <a:endParaRPr/>
                    </a:p>
                  </a:txBody>
                  <a:tcPr marT="45725" marB="45725" marR="91450" marL="91450"/>
                </a:tc>
                <a:tc>
                  <a:txBody>
                    <a:bodyPr/>
                    <a:lstStyle/>
                    <a:p>
                      <a:pPr indent="0" lvl="0" marL="0" marR="0" rtl="0" algn="l">
                        <a:spcBef>
                          <a:spcPts val="0"/>
                        </a:spcBef>
                        <a:spcAft>
                          <a:spcPts val="0"/>
                        </a:spcAft>
                        <a:buNone/>
                      </a:pPr>
                      <a:r>
                        <a:rPr lang="en-GB" sz="1800"/>
                        <a:t>41.96</a:t>
                      </a:r>
                      <a:endParaRPr/>
                    </a:p>
                  </a:txBody>
                  <a:tcPr marT="45725" marB="45725" marR="91450" marL="91450"/>
                </a:tc>
              </a:tr>
              <a:tr h="214050">
                <a:tc>
                  <a:txBody>
                    <a:bodyPr/>
                    <a:lstStyle/>
                    <a:p>
                      <a:pPr indent="0" lvl="0" marL="0" marR="0" rtl="0" algn="l">
                        <a:spcBef>
                          <a:spcPts val="0"/>
                        </a:spcBef>
                        <a:spcAft>
                          <a:spcPts val="0"/>
                        </a:spcAft>
                        <a:buNone/>
                      </a:pPr>
                      <a:r>
                        <a:rPr lang="en-GB" sz="1800"/>
                        <a:t>CK</a:t>
                      </a:r>
                      <a:endParaRPr/>
                    </a:p>
                  </a:txBody>
                  <a:tcPr marT="45725" marB="45725" marR="91450" marL="91450"/>
                </a:tc>
                <a:tc>
                  <a:txBody>
                    <a:bodyPr/>
                    <a:lstStyle/>
                    <a:p>
                      <a:pPr indent="0" lvl="0" marL="0" marR="0" rtl="0" algn="l">
                        <a:spcBef>
                          <a:spcPts val="0"/>
                        </a:spcBef>
                        <a:spcAft>
                          <a:spcPts val="0"/>
                        </a:spcAft>
                        <a:buNone/>
                      </a:pPr>
                      <a:r>
                        <a:rPr lang="en-GB" sz="1800"/>
                        <a:t>JAFFE</a:t>
                      </a:r>
                      <a:endParaRPr/>
                    </a:p>
                  </a:txBody>
                  <a:tcPr marT="45725" marB="45725" marR="91450" marL="91450"/>
                </a:tc>
                <a:tc>
                  <a:txBody>
                    <a:bodyPr/>
                    <a:lstStyle/>
                    <a:p>
                      <a:pPr indent="0" lvl="0" marL="0" marR="0" rtl="0" algn="l">
                        <a:spcBef>
                          <a:spcPts val="0"/>
                        </a:spcBef>
                        <a:spcAft>
                          <a:spcPts val="0"/>
                        </a:spcAft>
                        <a:buNone/>
                      </a:pPr>
                      <a:r>
                        <a:rPr lang="en-GB" sz="1800"/>
                        <a:t>45.71</a:t>
                      </a:r>
                      <a:endParaRPr/>
                    </a:p>
                  </a:txBody>
                  <a:tcPr marT="45725" marB="45725" marR="91450" marL="91450"/>
                </a:tc>
              </a:tr>
              <a:tr h="214050">
                <a:tc>
                  <a:txBody>
                    <a:bodyPr/>
                    <a:lstStyle/>
                    <a:p>
                      <a:pPr indent="0" lvl="0" marL="0" marR="0" rtl="0" algn="l">
                        <a:spcBef>
                          <a:spcPts val="0"/>
                        </a:spcBef>
                        <a:spcAft>
                          <a:spcPts val="0"/>
                        </a:spcAft>
                        <a:buNone/>
                      </a:pPr>
                      <a:r>
                        <a:rPr lang="en-GB" sz="1800"/>
                        <a:t>CK</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GB" sz="1800"/>
                        <a:t>JAFFE</a:t>
                      </a:r>
                      <a:endParaRPr/>
                    </a:p>
                  </a:txBody>
                  <a:tcPr marT="45725" marB="45725" marR="91450" marL="91450"/>
                </a:tc>
                <a:tc>
                  <a:txBody>
                    <a:bodyPr/>
                    <a:lstStyle/>
                    <a:p>
                      <a:pPr indent="0" lvl="0" marL="0" marR="0" rtl="0" algn="l">
                        <a:spcBef>
                          <a:spcPts val="0"/>
                        </a:spcBef>
                        <a:spcAft>
                          <a:spcPts val="0"/>
                        </a:spcAft>
                        <a:buNone/>
                      </a:pPr>
                      <a:r>
                        <a:rPr lang="en-GB" sz="1800"/>
                        <a:t>41.30</a:t>
                      </a:r>
                      <a:endParaRPr/>
                    </a:p>
                  </a:txBody>
                  <a:tcPr marT="45725" marB="45725" marR="91450" marL="91450"/>
                </a:tc>
              </a:tr>
              <a:tr h="214050">
                <a:tc>
                  <a:txBody>
                    <a:bodyPr/>
                    <a:lstStyle/>
                    <a:p>
                      <a:pPr indent="0" lvl="0" marL="0" marR="0" rtl="0" algn="l">
                        <a:spcBef>
                          <a:spcPts val="0"/>
                        </a:spcBef>
                        <a:spcAft>
                          <a:spcPts val="0"/>
                        </a:spcAft>
                        <a:buNone/>
                      </a:pPr>
                      <a:r>
                        <a:rPr lang="en-GB" sz="1800"/>
                        <a:t>FEED</a:t>
                      </a:r>
                      <a:endParaRPr/>
                    </a:p>
                  </a:txBody>
                  <a:tcPr marT="45725" marB="45725" marR="91450" marL="91450"/>
                </a:tc>
                <a:tc>
                  <a:txBody>
                    <a:bodyPr/>
                    <a:lstStyle/>
                    <a:p>
                      <a:pPr indent="0" lvl="0" marL="0" marR="0" rtl="0" algn="l">
                        <a:spcBef>
                          <a:spcPts val="0"/>
                        </a:spcBef>
                        <a:spcAft>
                          <a:spcPts val="0"/>
                        </a:spcAft>
                        <a:buNone/>
                      </a:pPr>
                      <a:r>
                        <a:rPr lang="en-GB" sz="1800"/>
                        <a:t>JAFFE</a:t>
                      </a:r>
                      <a:endParaRPr/>
                    </a:p>
                  </a:txBody>
                  <a:tcPr marT="45725" marB="45725" marR="91450" marL="91450"/>
                </a:tc>
                <a:tc>
                  <a:txBody>
                    <a:bodyPr/>
                    <a:lstStyle/>
                    <a:p>
                      <a:pPr indent="0" lvl="0" marL="0" marR="0" rtl="0" algn="l">
                        <a:spcBef>
                          <a:spcPts val="0"/>
                        </a:spcBef>
                        <a:spcAft>
                          <a:spcPts val="0"/>
                        </a:spcAft>
                        <a:buNone/>
                      </a:pPr>
                      <a:r>
                        <a:rPr lang="en-GB" sz="1800"/>
                        <a:t>46.48</a:t>
                      </a:r>
                      <a:endParaRPr/>
                    </a:p>
                  </a:txBody>
                  <a:tcPr marT="45725" marB="45725" marR="91450" marL="91450"/>
                </a:tc>
              </a:tr>
              <a:tr h="214050">
                <a:tc>
                  <a:txBody>
                    <a:bodyPr/>
                    <a:lstStyle/>
                    <a:p>
                      <a:pPr indent="0" lvl="0" marL="0" marR="0" rtl="0" algn="l">
                        <a:spcBef>
                          <a:spcPts val="0"/>
                        </a:spcBef>
                        <a:spcAft>
                          <a:spcPts val="0"/>
                        </a:spcAft>
                        <a:buNone/>
                      </a:pPr>
                      <a:r>
                        <a:rPr lang="en-GB" sz="1800"/>
                        <a:t>FEED</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GB" sz="1800"/>
                        <a:t>JAFFE</a:t>
                      </a:r>
                      <a:endParaRPr/>
                    </a:p>
                  </a:txBody>
                  <a:tcPr marT="45725" marB="45725" marR="91450" marL="91450"/>
                </a:tc>
                <a:tc>
                  <a:txBody>
                    <a:bodyPr/>
                    <a:lstStyle/>
                    <a:p>
                      <a:pPr indent="0" lvl="0" marL="0" marR="0" rtl="0" algn="l">
                        <a:spcBef>
                          <a:spcPts val="0"/>
                        </a:spcBef>
                        <a:spcAft>
                          <a:spcPts val="0"/>
                        </a:spcAft>
                        <a:buNone/>
                      </a:pPr>
                      <a:r>
                        <a:rPr lang="en-GB" sz="1800"/>
                        <a:t>60.09</a:t>
                      </a:r>
                      <a:endParaRPr/>
                    </a:p>
                  </a:txBody>
                  <a:tcPr marT="45725" marB="45725" marR="91450" marL="91450"/>
                </a:tc>
              </a:tr>
            </a:tbl>
          </a:graphicData>
        </a:graphic>
      </p:graphicFrame>
      <p:sp>
        <p:nvSpPr>
          <p:cNvPr id="140" name="Google Shape;140;p7"/>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d9f1cbd273_3_1"/>
          <p:cNvSpPr txBox="1"/>
          <p:nvPr>
            <p:ph type="title"/>
          </p:nvPr>
        </p:nvSpPr>
        <p:spPr>
          <a:xfrm>
            <a:off x="685800" y="292948"/>
            <a:ext cx="12344400" cy="592800"/>
          </a:xfrm>
          <a:prstGeom prst="rect">
            <a:avLst/>
          </a:prstGeom>
        </p:spPr>
        <p:txBody>
          <a:bodyPr anchorCtr="0" anchor="ctr" bIns="45700" lIns="91425" spcFirstLastPara="1" rIns="91425" wrap="square" tIns="45700">
            <a:normAutofit fontScale="90000"/>
          </a:bodyPr>
          <a:lstStyle/>
          <a:p>
            <a:pPr indent="0" lvl="0" marL="0" rtl="0" algn="l">
              <a:lnSpc>
                <a:spcPct val="95000"/>
              </a:lnSpc>
              <a:spcBef>
                <a:spcPts val="0"/>
              </a:spcBef>
              <a:spcAft>
                <a:spcPts val="0"/>
              </a:spcAft>
              <a:buClr>
                <a:schemeClr val="dk1"/>
              </a:buClr>
              <a:buSzPct val="100000"/>
              <a:buFont typeface="Arial"/>
              <a:buNone/>
            </a:pPr>
            <a:r>
              <a:rPr lang="en-GB" sz="4200">
                <a:latin typeface="Arial"/>
                <a:ea typeface="Arial"/>
                <a:cs typeface="Arial"/>
                <a:sym typeface="Arial"/>
              </a:rPr>
              <a:t>Objective:</a:t>
            </a:r>
            <a:endParaRPr sz="4200">
              <a:latin typeface="Aharoni"/>
              <a:ea typeface="Aharoni"/>
              <a:cs typeface="Aharoni"/>
              <a:sym typeface="Aharoni"/>
            </a:endParaRPr>
          </a:p>
          <a:p>
            <a:pPr indent="0" lvl="0" marL="0" rtl="0" algn="ctr">
              <a:spcBef>
                <a:spcPts val="0"/>
              </a:spcBef>
              <a:spcAft>
                <a:spcPts val="0"/>
              </a:spcAft>
              <a:buNone/>
            </a:pPr>
            <a:r>
              <a:t/>
            </a:r>
            <a:endParaRPr/>
          </a:p>
        </p:txBody>
      </p:sp>
      <p:sp>
        <p:nvSpPr>
          <p:cNvPr id="147" name="Google Shape;147;gd9f1cbd273_3_1"/>
          <p:cNvSpPr txBox="1"/>
          <p:nvPr>
            <p:ph idx="1" type="body"/>
          </p:nvPr>
        </p:nvSpPr>
        <p:spPr>
          <a:xfrm>
            <a:off x="685800" y="885749"/>
            <a:ext cx="12344400" cy="5648700"/>
          </a:xfrm>
          <a:prstGeom prst="rect">
            <a:avLst/>
          </a:prstGeom>
        </p:spPr>
        <p:txBody>
          <a:bodyPr anchorCtr="0" anchor="t" bIns="45700" lIns="91425" spcFirstLastPara="1" rIns="91425" wrap="square" tIns="45700">
            <a:normAutofit/>
          </a:bodyPr>
          <a:lstStyle/>
          <a:p>
            <a:pPr indent="0" lvl="0" marL="0" rtl="0" algn="l">
              <a:lnSpc>
                <a:spcPct val="105000"/>
              </a:lnSpc>
              <a:spcBef>
                <a:spcPts val="0"/>
              </a:spcBef>
              <a:spcAft>
                <a:spcPts val="0"/>
              </a:spcAft>
              <a:buClr>
                <a:schemeClr val="dk1"/>
              </a:buClr>
              <a:buSzPts val="2600"/>
              <a:buFont typeface="Arial"/>
              <a:buNone/>
            </a:pPr>
            <a:r>
              <a:rPr lang="en-GB" sz="2600">
                <a:latin typeface="Times New Roman"/>
                <a:ea typeface="Times New Roman"/>
                <a:cs typeface="Times New Roman"/>
                <a:sym typeface="Times New Roman"/>
              </a:rPr>
              <a:t>    This project is to develop Automatic Facial Expression Recognition System which can take human facial images containing some expression as input and recognize and classify it into seven different expression classes such as:</a:t>
            </a:r>
            <a:endParaRPr sz="2800">
              <a:latin typeface="Avenir"/>
              <a:ea typeface="Avenir"/>
              <a:cs typeface="Avenir"/>
              <a:sym typeface="Avenir"/>
            </a:endParaRPr>
          </a:p>
          <a:p>
            <a:pPr indent="-238759" lvl="0" marL="365760" rtl="0" algn="l">
              <a:lnSpc>
                <a:spcPct val="95000"/>
              </a:lnSpc>
              <a:spcBef>
                <a:spcPts val="900"/>
              </a:spcBef>
              <a:spcAft>
                <a:spcPts val="0"/>
              </a:spcAft>
              <a:buClr>
                <a:schemeClr val="dk1"/>
              </a:buClr>
              <a:buSzPts val="2000"/>
              <a:buFont typeface="Noto Sans Symbols"/>
              <a:buNone/>
            </a:pPr>
            <a:r>
              <a:t/>
            </a:r>
            <a:endParaRPr sz="2000">
              <a:latin typeface="Avenir"/>
              <a:ea typeface="Avenir"/>
              <a:cs typeface="Avenir"/>
              <a:sym typeface="Avenir"/>
            </a:endParaRPr>
          </a:p>
          <a:p>
            <a:pPr indent="0" lvl="0" marL="0" rtl="0" algn="l">
              <a:lnSpc>
                <a:spcPct val="95000"/>
              </a:lnSpc>
              <a:spcBef>
                <a:spcPts val="900"/>
              </a:spcBef>
              <a:spcAft>
                <a:spcPts val="0"/>
              </a:spcAft>
              <a:buClr>
                <a:schemeClr val="dk1"/>
              </a:buClr>
              <a:buSzPts val="2000"/>
              <a:buFont typeface="Arial"/>
              <a:buNone/>
            </a:pPr>
            <a:r>
              <a:t/>
            </a:r>
            <a:endParaRPr sz="2000">
              <a:latin typeface="Avenir"/>
              <a:ea typeface="Avenir"/>
              <a:cs typeface="Avenir"/>
              <a:sym typeface="Avenir"/>
            </a:endParaRPr>
          </a:p>
          <a:p>
            <a:pPr indent="0" lvl="0" marL="0" rtl="0" algn="l">
              <a:lnSpc>
                <a:spcPct val="105000"/>
              </a:lnSpc>
              <a:spcBef>
                <a:spcPts val="900"/>
              </a:spcBef>
              <a:spcAft>
                <a:spcPts val="0"/>
              </a:spcAft>
              <a:buClr>
                <a:schemeClr val="dk1"/>
              </a:buClr>
              <a:buSzPts val="2600"/>
              <a:buFont typeface="Arial"/>
              <a:buNone/>
            </a:pPr>
            <a:r>
              <a:t/>
            </a:r>
            <a:endParaRPr sz="2600">
              <a:latin typeface="Times New Roman"/>
              <a:ea typeface="Times New Roman"/>
              <a:cs typeface="Times New Roman"/>
              <a:sym typeface="Times New Roman"/>
            </a:endParaRPr>
          </a:p>
          <a:p>
            <a:pPr indent="0" lvl="0" marL="0" rtl="0" algn="l">
              <a:lnSpc>
                <a:spcPct val="105000"/>
              </a:lnSpc>
              <a:spcBef>
                <a:spcPts val="900"/>
              </a:spcBef>
              <a:spcAft>
                <a:spcPts val="0"/>
              </a:spcAft>
              <a:buClr>
                <a:schemeClr val="dk1"/>
              </a:buClr>
              <a:buSzPts val="2600"/>
              <a:buFont typeface="Arial"/>
              <a:buNone/>
            </a:pPr>
            <a:br>
              <a:rPr lang="en-GB" sz="2600">
                <a:latin typeface="Times New Roman"/>
                <a:ea typeface="Times New Roman"/>
                <a:cs typeface="Times New Roman"/>
                <a:sym typeface="Times New Roman"/>
              </a:rPr>
            </a:br>
            <a:endParaRPr sz="2600">
              <a:latin typeface="Avenir"/>
              <a:ea typeface="Avenir"/>
              <a:cs typeface="Avenir"/>
              <a:sym typeface="Avenir"/>
            </a:endParaRPr>
          </a:p>
          <a:p>
            <a:pPr indent="0" lvl="0" marL="0" rtl="0" algn="l">
              <a:spcBef>
                <a:spcPts val="360"/>
              </a:spcBef>
              <a:spcAft>
                <a:spcPts val="0"/>
              </a:spcAft>
              <a:buNone/>
            </a:pPr>
            <a:r>
              <a:t/>
            </a:r>
            <a:endParaRPr/>
          </a:p>
        </p:txBody>
      </p:sp>
      <p:sp>
        <p:nvSpPr>
          <p:cNvPr id="148" name="Google Shape;148;gd9f1cbd273_3_1"/>
          <p:cNvSpPr txBox="1"/>
          <p:nvPr>
            <p:ph idx="12" type="sldNum"/>
          </p:nvPr>
        </p:nvSpPr>
        <p:spPr>
          <a:xfrm>
            <a:off x="9829800" y="6780108"/>
            <a:ext cx="3200400" cy="389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49" name="Google Shape;149;gd9f1cbd273_3_1"/>
          <p:cNvPicPr preferRelativeResize="0"/>
          <p:nvPr/>
        </p:nvPicPr>
        <p:blipFill rotWithShape="1">
          <a:blip r:embed="rId3">
            <a:alphaModFix/>
          </a:blip>
          <a:srcRect b="0" l="0" r="0" t="0"/>
          <a:stretch/>
        </p:blipFill>
        <p:spPr>
          <a:xfrm>
            <a:off x="2383025" y="2943225"/>
            <a:ext cx="7887324" cy="365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nvSpPr>
        <p:spPr>
          <a:xfrm>
            <a:off x="676940" y="457200"/>
            <a:ext cx="6858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3200" u="none" cap="none" strike="noStrike">
                <a:solidFill>
                  <a:schemeClr val="dk1"/>
                </a:solidFill>
                <a:latin typeface="Arial"/>
                <a:ea typeface="Arial"/>
                <a:cs typeface="Arial"/>
                <a:sym typeface="Arial"/>
              </a:rPr>
              <a:t>Implementation of Model :</a:t>
            </a:r>
            <a:endParaRPr sz="3200">
              <a:solidFill>
                <a:schemeClr val="dk1"/>
              </a:solidFill>
              <a:latin typeface="Calibri"/>
              <a:ea typeface="Calibri"/>
              <a:cs typeface="Calibri"/>
              <a:sym typeface="Calibri"/>
            </a:endParaRPr>
          </a:p>
        </p:txBody>
      </p:sp>
      <p:grpSp>
        <p:nvGrpSpPr>
          <p:cNvPr id="155" name="Google Shape;155;p8"/>
          <p:cNvGrpSpPr/>
          <p:nvPr/>
        </p:nvGrpSpPr>
        <p:grpSpPr>
          <a:xfrm>
            <a:off x="761998" y="2192694"/>
            <a:ext cx="11883717" cy="3522306"/>
            <a:chOff x="0" y="0"/>
            <a:chExt cx="11883717" cy="3522306"/>
          </a:xfrm>
        </p:grpSpPr>
        <p:sp>
          <p:nvSpPr>
            <p:cNvPr id="156" name="Google Shape;156;p8"/>
            <p:cNvSpPr/>
            <p:nvPr/>
          </p:nvSpPr>
          <p:spPr>
            <a:xfrm>
              <a:off x="0" y="0"/>
              <a:ext cx="2762845" cy="3522306"/>
            </a:xfrm>
            <a:prstGeom prst="rect">
              <a:avLst/>
            </a:prstGeom>
            <a:solidFill>
              <a:srgbClr val="E7CFCF">
                <a:alpha val="89803"/>
              </a:srgbClr>
            </a:solidFill>
            <a:ln cap="flat" cmpd="sng" w="25400">
              <a:solidFill>
                <a:srgbClr val="E7CF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txBox="1"/>
            <p:nvPr/>
          </p:nvSpPr>
          <p:spPr>
            <a:xfrm>
              <a:off x="0" y="1338476"/>
              <a:ext cx="2762845" cy="2113383"/>
            </a:xfrm>
            <a:prstGeom prst="rect">
              <a:avLst/>
            </a:prstGeom>
            <a:noFill/>
            <a:ln>
              <a:noFill/>
            </a:ln>
          </p:spPr>
          <p:txBody>
            <a:bodyPr anchorCtr="0" anchor="t" bIns="330200" lIns="215400" spcFirstLastPara="1" rIns="215400" wrap="square" tIns="330200">
              <a:noAutofit/>
            </a:bodyPr>
            <a:lstStyle/>
            <a:p>
              <a:pPr indent="0" lvl="0" marL="0" marR="0" rtl="0" algn="l">
                <a:lnSpc>
                  <a:spcPct val="90000"/>
                </a:lnSpc>
                <a:spcBef>
                  <a:spcPts val="0"/>
                </a:spcBef>
                <a:spcAft>
                  <a:spcPts val="0"/>
                </a:spcAft>
                <a:buClr>
                  <a:schemeClr val="dk1"/>
                </a:buClr>
                <a:buSzPts val="2600"/>
                <a:buFont typeface="Calibri"/>
                <a:buNone/>
              </a:pPr>
              <a:r>
                <a:rPr lang="en-GB" sz="2600">
                  <a:solidFill>
                    <a:schemeClr val="dk1"/>
                  </a:solidFill>
                  <a:latin typeface="Calibri"/>
                  <a:ea typeface="Calibri"/>
                  <a:cs typeface="Calibri"/>
                  <a:sym typeface="Calibri"/>
                </a:rPr>
                <a:t>Dataset Inclusion &amp; Pre-processing</a:t>
              </a:r>
              <a:endParaRPr sz="2600">
                <a:solidFill>
                  <a:schemeClr val="dk1"/>
                </a:solidFill>
                <a:latin typeface="Calibri"/>
                <a:ea typeface="Calibri"/>
                <a:cs typeface="Calibri"/>
                <a:sym typeface="Calibri"/>
              </a:endParaRPr>
            </a:p>
          </p:txBody>
        </p:sp>
        <p:sp>
          <p:nvSpPr>
            <p:cNvPr id="158" name="Google Shape;158;p8"/>
            <p:cNvSpPr/>
            <p:nvPr/>
          </p:nvSpPr>
          <p:spPr>
            <a:xfrm>
              <a:off x="856559" y="352230"/>
              <a:ext cx="1056691" cy="1056691"/>
            </a:xfrm>
            <a:prstGeom prst="ellipse">
              <a:avLst/>
            </a:prstGeom>
            <a:solidFill>
              <a:srgbClr val="BF504D"/>
            </a:solidFill>
            <a:ln cap="flat" cmpd="sng" w="25400">
              <a:solidFill>
                <a:srgbClr val="BF504D"/>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txBox="1"/>
            <p:nvPr/>
          </p:nvSpPr>
          <p:spPr>
            <a:xfrm>
              <a:off x="1011308" y="506979"/>
              <a:ext cx="747193" cy="747193"/>
            </a:xfrm>
            <a:prstGeom prst="rect">
              <a:avLst/>
            </a:prstGeom>
            <a:noFill/>
            <a:ln>
              <a:noFill/>
            </a:ln>
          </p:spPr>
          <p:txBody>
            <a:bodyPr anchorCtr="0" anchor="ctr" bIns="12700" lIns="82375" spcFirstLastPara="1" rIns="82375" wrap="square" tIns="12700">
              <a:noAutofit/>
            </a:bodyPr>
            <a:lstStyle/>
            <a:p>
              <a:pPr indent="0" lvl="0" marL="0" marR="0" rtl="0" algn="ctr">
                <a:lnSpc>
                  <a:spcPct val="90000"/>
                </a:lnSpc>
                <a:spcBef>
                  <a:spcPts val="0"/>
                </a:spcBef>
                <a:spcAft>
                  <a:spcPts val="0"/>
                </a:spcAft>
                <a:buClr>
                  <a:schemeClr val="lt1"/>
                </a:buClr>
                <a:buSzPts val="4800"/>
                <a:buFont typeface="Calibri"/>
                <a:buNone/>
              </a:pPr>
              <a:r>
                <a:rPr lang="en-GB" sz="4800">
                  <a:solidFill>
                    <a:schemeClr val="lt1"/>
                  </a:solidFill>
                  <a:latin typeface="Calibri"/>
                  <a:ea typeface="Calibri"/>
                  <a:cs typeface="Calibri"/>
                  <a:sym typeface="Calibri"/>
                </a:rPr>
                <a:t>1</a:t>
              </a:r>
              <a:endParaRPr sz="4800">
                <a:solidFill>
                  <a:schemeClr val="lt1"/>
                </a:solidFill>
                <a:latin typeface="Calibri"/>
                <a:ea typeface="Calibri"/>
                <a:cs typeface="Calibri"/>
                <a:sym typeface="Calibri"/>
              </a:endParaRPr>
            </a:p>
          </p:txBody>
        </p:sp>
        <p:sp>
          <p:nvSpPr>
            <p:cNvPr id="160" name="Google Shape;160;p8"/>
            <p:cNvSpPr/>
            <p:nvPr/>
          </p:nvSpPr>
          <p:spPr>
            <a:xfrm>
              <a:off x="3482" y="3522234"/>
              <a:ext cx="2762845" cy="72"/>
            </a:xfrm>
            <a:prstGeom prst="rect">
              <a:avLst/>
            </a:prstGeom>
            <a:solidFill>
              <a:srgbClr val="BD654E"/>
            </a:solidFill>
            <a:ln cap="flat" cmpd="sng" w="25400">
              <a:solidFill>
                <a:srgbClr val="BD654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3042612" y="0"/>
              <a:ext cx="2762845" cy="3522306"/>
            </a:xfrm>
            <a:prstGeom prst="rect">
              <a:avLst/>
            </a:prstGeom>
            <a:solidFill>
              <a:srgbClr val="E5D9CE">
                <a:alpha val="89803"/>
              </a:srgbClr>
            </a:solidFill>
            <a:ln cap="flat" cmpd="sng" w="25400">
              <a:solidFill>
                <a:srgbClr val="E5D9C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txBox="1"/>
            <p:nvPr/>
          </p:nvSpPr>
          <p:spPr>
            <a:xfrm>
              <a:off x="3042612" y="1338476"/>
              <a:ext cx="2762845" cy="2113383"/>
            </a:xfrm>
            <a:prstGeom prst="rect">
              <a:avLst/>
            </a:prstGeom>
            <a:noFill/>
            <a:ln>
              <a:noFill/>
            </a:ln>
          </p:spPr>
          <p:txBody>
            <a:bodyPr anchorCtr="0" anchor="t" bIns="330200" lIns="215400" spcFirstLastPara="1" rIns="215400" wrap="square" tIns="330200">
              <a:noAutofit/>
            </a:bodyPr>
            <a:lstStyle/>
            <a:p>
              <a:pPr indent="0" lvl="0" marL="0" marR="0" rtl="0" algn="l">
                <a:lnSpc>
                  <a:spcPct val="90000"/>
                </a:lnSpc>
                <a:spcBef>
                  <a:spcPts val="0"/>
                </a:spcBef>
                <a:spcAft>
                  <a:spcPts val="0"/>
                </a:spcAft>
                <a:buClr>
                  <a:schemeClr val="dk1"/>
                </a:buClr>
                <a:buSzPts val="2600"/>
                <a:buFont typeface="Calibri"/>
                <a:buNone/>
              </a:pPr>
              <a:r>
                <a:rPr lang="en-GB" sz="2600">
                  <a:solidFill>
                    <a:schemeClr val="dk1"/>
                  </a:solidFill>
                  <a:latin typeface="Calibri"/>
                  <a:ea typeface="Calibri"/>
                  <a:cs typeface="Calibri"/>
                  <a:sym typeface="Calibri"/>
                </a:rPr>
                <a:t>Face detection</a:t>
              </a:r>
              <a:endParaRPr sz="2600">
                <a:solidFill>
                  <a:schemeClr val="dk1"/>
                </a:solidFill>
                <a:latin typeface="Calibri"/>
                <a:ea typeface="Calibri"/>
                <a:cs typeface="Calibri"/>
                <a:sym typeface="Calibri"/>
              </a:endParaRPr>
            </a:p>
          </p:txBody>
        </p:sp>
        <p:sp>
          <p:nvSpPr>
            <p:cNvPr id="163" name="Google Shape;163;p8"/>
            <p:cNvSpPr/>
            <p:nvPr/>
          </p:nvSpPr>
          <p:spPr>
            <a:xfrm>
              <a:off x="3895689" y="352230"/>
              <a:ext cx="1056691" cy="1056691"/>
            </a:xfrm>
            <a:prstGeom prst="ellipse">
              <a:avLst/>
            </a:prstGeom>
            <a:solidFill>
              <a:srgbClr val="BC7B50"/>
            </a:solidFill>
            <a:ln cap="flat" cmpd="sng" w="25400">
              <a:solidFill>
                <a:srgbClr val="BC7B5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txBox="1"/>
            <p:nvPr/>
          </p:nvSpPr>
          <p:spPr>
            <a:xfrm>
              <a:off x="4050438" y="506979"/>
              <a:ext cx="747193" cy="747193"/>
            </a:xfrm>
            <a:prstGeom prst="rect">
              <a:avLst/>
            </a:prstGeom>
            <a:noFill/>
            <a:ln>
              <a:noFill/>
            </a:ln>
          </p:spPr>
          <p:txBody>
            <a:bodyPr anchorCtr="0" anchor="ctr" bIns="12700" lIns="82375" spcFirstLastPara="1" rIns="82375" wrap="square" tIns="12700">
              <a:noAutofit/>
            </a:bodyPr>
            <a:lstStyle/>
            <a:p>
              <a:pPr indent="0" lvl="0" marL="0" marR="0" rtl="0" algn="ctr">
                <a:lnSpc>
                  <a:spcPct val="90000"/>
                </a:lnSpc>
                <a:spcBef>
                  <a:spcPts val="0"/>
                </a:spcBef>
                <a:spcAft>
                  <a:spcPts val="0"/>
                </a:spcAft>
                <a:buClr>
                  <a:schemeClr val="lt1"/>
                </a:buClr>
                <a:buSzPts val="4800"/>
                <a:buFont typeface="Calibri"/>
                <a:buNone/>
              </a:pPr>
              <a:r>
                <a:rPr lang="en-GB" sz="4800">
                  <a:solidFill>
                    <a:schemeClr val="lt1"/>
                  </a:solidFill>
                  <a:latin typeface="Calibri"/>
                  <a:ea typeface="Calibri"/>
                  <a:cs typeface="Calibri"/>
                  <a:sym typeface="Calibri"/>
                </a:rPr>
                <a:t>2</a:t>
              </a:r>
              <a:endParaRPr/>
            </a:p>
          </p:txBody>
        </p:sp>
        <p:sp>
          <p:nvSpPr>
            <p:cNvPr id="165" name="Google Shape;165;p8"/>
            <p:cNvSpPr/>
            <p:nvPr/>
          </p:nvSpPr>
          <p:spPr>
            <a:xfrm>
              <a:off x="3042612" y="3522234"/>
              <a:ext cx="2762845" cy="72"/>
            </a:xfrm>
            <a:prstGeom prst="rect">
              <a:avLst/>
            </a:prstGeom>
            <a:solidFill>
              <a:srgbClr val="BB9052"/>
            </a:solidFill>
            <a:ln cap="flat" cmpd="sng" w="25400">
              <a:solidFill>
                <a:srgbClr val="BB905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6081742" y="0"/>
              <a:ext cx="2762845" cy="3522306"/>
            </a:xfrm>
            <a:prstGeom prst="rect">
              <a:avLst/>
            </a:prstGeom>
            <a:solidFill>
              <a:srgbClr val="E4E4CF">
                <a:alpha val="89803"/>
              </a:srgbClr>
            </a:solidFill>
            <a:ln cap="flat" cmpd="sng" w="25400">
              <a:solidFill>
                <a:srgbClr val="E4E4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txBox="1"/>
            <p:nvPr/>
          </p:nvSpPr>
          <p:spPr>
            <a:xfrm>
              <a:off x="6081742" y="1338476"/>
              <a:ext cx="2762845" cy="2113383"/>
            </a:xfrm>
            <a:prstGeom prst="rect">
              <a:avLst/>
            </a:prstGeom>
            <a:noFill/>
            <a:ln>
              <a:noFill/>
            </a:ln>
          </p:spPr>
          <p:txBody>
            <a:bodyPr anchorCtr="0" anchor="t" bIns="330200" lIns="215400" spcFirstLastPara="1" rIns="215400" wrap="square" tIns="330200">
              <a:noAutofit/>
            </a:bodyPr>
            <a:lstStyle/>
            <a:p>
              <a:pPr indent="0" lvl="0" marL="0" marR="0" rtl="0" algn="l">
                <a:lnSpc>
                  <a:spcPct val="90000"/>
                </a:lnSpc>
                <a:spcBef>
                  <a:spcPts val="0"/>
                </a:spcBef>
                <a:spcAft>
                  <a:spcPts val="0"/>
                </a:spcAft>
                <a:buClr>
                  <a:schemeClr val="dk1"/>
                </a:buClr>
                <a:buSzPts val="2600"/>
                <a:buFont typeface="Calibri"/>
                <a:buNone/>
              </a:pPr>
              <a:r>
                <a:rPr lang="en-GB" sz="2600">
                  <a:solidFill>
                    <a:schemeClr val="dk1"/>
                  </a:solidFill>
                  <a:latin typeface="Calibri"/>
                  <a:ea typeface="Calibri"/>
                  <a:cs typeface="Calibri"/>
                  <a:sym typeface="Calibri"/>
                </a:rPr>
                <a:t>Feature extraction</a:t>
              </a:r>
              <a:endParaRPr sz="2600">
                <a:solidFill>
                  <a:schemeClr val="dk1"/>
                </a:solidFill>
                <a:latin typeface="Calibri"/>
                <a:ea typeface="Calibri"/>
                <a:cs typeface="Calibri"/>
                <a:sym typeface="Calibri"/>
              </a:endParaRPr>
            </a:p>
          </p:txBody>
        </p:sp>
        <p:sp>
          <p:nvSpPr>
            <p:cNvPr id="168" name="Google Shape;168;p8"/>
            <p:cNvSpPr/>
            <p:nvPr/>
          </p:nvSpPr>
          <p:spPr>
            <a:xfrm>
              <a:off x="6934819" y="352230"/>
              <a:ext cx="1056691" cy="1056691"/>
            </a:xfrm>
            <a:prstGeom prst="ellipse">
              <a:avLst/>
            </a:prstGeom>
            <a:solidFill>
              <a:srgbClr val="BBA353"/>
            </a:solidFill>
            <a:ln cap="flat" cmpd="sng" w="25400">
              <a:solidFill>
                <a:srgbClr val="BBA35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txBox="1"/>
            <p:nvPr/>
          </p:nvSpPr>
          <p:spPr>
            <a:xfrm>
              <a:off x="7089568" y="506979"/>
              <a:ext cx="747193" cy="747193"/>
            </a:xfrm>
            <a:prstGeom prst="rect">
              <a:avLst/>
            </a:prstGeom>
            <a:noFill/>
            <a:ln>
              <a:noFill/>
            </a:ln>
          </p:spPr>
          <p:txBody>
            <a:bodyPr anchorCtr="0" anchor="ctr" bIns="12700" lIns="82375" spcFirstLastPara="1" rIns="82375" wrap="square" tIns="12700">
              <a:noAutofit/>
            </a:bodyPr>
            <a:lstStyle/>
            <a:p>
              <a:pPr indent="0" lvl="0" marL="0" marR="0" rtl="0" algn="ctr">
                <a:lnSpc>
                  <a:spcPct val="90000"/>
                </a:lnSpc>
                <a:spcBef>
                  <a:spcPts val="0"/>
                </a:spcBef>
                <a:spcAft>
                  <a:spcPts val="0"/>
                </a:spcAft>
                <a:buClr>
                  <a:schemeClr val="lt1"/>
                </a:buClr>
                <a:buSzPts val="4800"/>
                <a:buFont typeface="Calibri"/>
                <a:buNone/>
              </a:pPr>
              <a:r>
                <a:rPr lang="en-GB" sz="4800">
                  <a:solidFill>
                    <a:schemeClr val="lt1"/>
                  </a:solidFill>
                  <a:latin typeface="Calibri"/>
                  <a:ea typeface="Calibri"/>
                  <a:cs typeface="Calibri"/>
                  <a:sym typeface="Calibri"/>
                </a:rPr>
                <a:t>3</a:t>
              </a:r>
              <a:endParaRPr/>
            </a:p>
          </p:txBody>
        </p:sp>
        <p:sp>
          <p:nvSpPr>
            <p:cNvPr id="170" name="Google Shape;170;p8"/>
            <p:cNvSpPr/>
            <p:nvPr/>
          </p:nvSpPr>
          <p:spPr>
            <a:xfrm>
              <a:off x="6081742" y="3522234"/>
              <a:ext cx="2762845" cy="72"/>
            </a:xfrm>
            <a:prstGeom prst="rect">
              <a:avLst/>
            </a:prstGeom>
            <a:solidFill>
              <a:srgbClr val="BAB655"/>
            </a:solidFill>
            <a:ln cap="flat" cmpd="sng" w="25400">
              <a:solidFill>
                <a:srgbClr val="BAB655"/>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9120872" y="0"/>
              <a:ext cx="2762845" cy="3522306"/>
            </a:xfrm>
            <a:prstGeom prst="rect">
              <a:avLst/>
            </a:prstGeom>
            <a:solidFill>
              <a:srgbClr val="DCE4CF">
                <a:alpha val="89803"/>
              </a:srgbClr>
            </a:solidFill>
            <a:ln cap="flat" cmpd="sng" w="25400">
              <a:solidFill>
                <a:srgbClr val="DCE4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txBox="1"/>
            <p:nvPr/>
          </p:nvSpPr>
          <p:spPr>
            <a:xfrm>
              <a:off x="9120872" y="1338476"/>
              <a:ext cx="2762845" cy="2113383"/>
            </a:xfrm>
            <a:prstGeom prst="rect">
              <a:avLst/>
            </a:prstGeom>
            <a:noFill/>
            <a:ln>
              <a:noFill/>
            </a:ln>
          </p:spPr>
          <p:txBody>
            <a:bodyPr anchorCtr="0" anchor="t" bIns="330200" lIns="215400" spcFirstLastPara="1" rIns="215400" wrap="square" tIns="330200">
              <a:noAutofit/>
            </a:bodyPr>
            <a:lstStyle/>
            <a:p>
              <a:pPr indent="0" lvl="0" marL="0" marR="0" rtl="0" algn="l">
                <a:lnSpc>
                  <a:spcPct val="90000"/>
                </a:lnSpc>
                <a:spcBef>
                  <a:spcPts val="0"/>
                </a:spcBef>
                <a:spcAft>
                  <a:spcPts val="0"/>
                </a:spcAft>
                <a:buClr>
                  <a:schemeClr val="dk1"/>
                </a:buClr>
                <a:buSzPts val="2600"/>
                <a:buFont typeface="Calibri"/>
                <a:buNone/>
              </a:pPr>
              <a:r>
                <a:rPr lang="en-GB" sz="2600">
                  <a:solidFill>
                    <a:schemeClr val="dk1"/>
                  </a:solidFill>
                  <a:latin typeface="Calibri"/>
                  <a:ea typeface="Calibri"/>
                  <a:cs typeface="Calibri"/>
                  <a:sym typeface="Calibri"/>
                </a:rPr>
                <a:t>Expression classification</a:t>
              </a:r>
              <a:endParaRPr sz="2600">
                <a:solidFill>
                  <a:schemeClr val="dk1"/>
                </a:solidFill>
                <a:latin typeface="Calibri"/>
                <a:ea typeface="Calibri"/>
                <a:cs typeface="Calibri"/>
                <a:sym typeface="Calibri"/>
              </a:endParaRPr>
            </a:p>
          </p:txBody>
        </p:sp>
        <p:sp>
          <p:nvSpPr>
            <p:cNvPr id="173" name="Google Shape;173;p8"/>
            <p:cNvSpPr/>
            <p:nvPr/>
          </p:nvSpPr>
          <p:spPr>
            <a:xfrm>
              <a:off x="9973949" y="352230"/>
              <a:ext cx="1056691" cy="1056691"/>
            </a:xfrm>
            <a:prstGeom prst="ellipse">
              <a:avLst/>
            </a:prstGeom>
            <a:solidFill>
              <a:srgbClr val="ACB957"/>
            </a:solidFill>
            <a:ln cap="flat" cmpd="sng" w="25400">
              <a:solidFill>
                <a:srgbClr val="ACB95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txBox="1"/>
            <p:nvPr/>
          </p:nvSpPr>
          <p:spPr>
            <a:xfrm>
              <a:off x="10128698" y="506979"/>
              <a:ext cx="747193" cy="747193"/>
            </a:xfrm>
            <a:prstGeom prst="rect">
              <a:avLst/>
            </a:prstGeom>
            <a:noFill/>
            <a:ln>
              <a:noFill/>
            </a:ln>
          </p:spPr>
          <p:txBody>
            <a:bodyPr anchorCtr="0" anchor="ctr" bIns="12700" lIns="82375" spcFirstLastPara="1" rIns="82375" wrap="square" tIns="12700">
              <a:noAutofit/>
            </a:bodyPr>
            <a:lstStyle/>
            <a:p>
              <a:pPr indent="0" lvl="0" marL="0" marR="0" rtl="0" algn="ctr">
                <a:lnSpc>
                  <a:spcPct val="90000"/>
                </a:lnSpc>
                <a:spcBef>
                  <a:spcPts val="0"/>
                </a:spcBef>
                <a:spcAft>
                  <a:spcPts val="0"/>
                </a:spcAft>
                <a:buClr>
                  <a:schemeClr val="lt1"/>
                </a:buClr>
                <a:buSzPts val="4800"/>
                <a:buFont typeface="Calibri"/>
                <a:buNone/>
              </a:pPr>
              <a:r>
                <a:rPr lang="en-GB" sz="4800">
                  <a:solidFill>
                    <a:schemeClr val="lt1"/>
                  </a:solidFill>
                  <a:latin typeface="Calibri"/>
                  <a:ea typeface="Calibri"/>
                  <a:cs typeface="Calibri"/>
                  <a:sym typeface="Calibri"/>
                </a:rPr>
                <a:t>4</a:t>
              </a:r>
              <a:endParaRPr/>
            </a:p>
          </p:txBody>
        </p:sp>
        <p:sp>
          <p:nvSpPr>
            <p:cNvPr id="175" name="Google Shape;175;p8"/>
            <p:cNvSpPr/>
            <p:nvPr/>
          </p:nvSpPr>
          <p:spPr>
            <a:xfrm>
              <a:off x="9120872" y="3522234"/>
              <a:ext cx="2762845" cy="72"/>
            </a:xfrm>
            <a:prstGeom prst="rect">
              <a:avLst/>
            </a:prstGeom>
            <a:solidFill>
              <a:srgbClr val="99B958"/>
            </a:solidFill>
            <a:ln cap="flat" cmpd="sng" w="25400">
              <a:solidFill>
                <a:srgbClr val="99B958"/>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2020-07-27T05:05:15Z</dcterms:created>
  <dc:creator>Admin</dc:creator>
</cp:coreProperties>
</file>